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2" r:id="rId2"/>
    <p:sldMasterId id="2147483770" r:id="rId3"/>
  </p:sldMasterIdLst>
  <p:notesMasterIdLst>
    <p:notesMasterId r:id="rId288"/>
  </p:notesMasterIdLst>
  <p:sldIdLst>
    <p:sldId id="6162" r:id="rId4"/>
    <p:sldId id="6161" r:id="rId5"/>
    <p:sldId id="6151" r:id="rId6"/>
    <p:sldId id="5369" r:id="rId7"/>
    <p:sldId id="6268" r:id="rId8"/>
    <p:sldId id="6165" r:id="rId9"/>
    <p:sldId id="6189" r:id="rId10"/>
    <p:sldId id="5874" r:id="rId11"/>
    <p:sldId id="6166" r:id="rId12"/>
    <p:sldId id="5855" r:id="rId13"/>
    <p:sldId id="6187" r:id="rId14"/>
    <p:sldId id="6207" r:id="rId15"/>
    <p:sldId id="6192" r:id="rId16"/>
    <p:sldId id="6188" r:id="rId17"/>
    <p:sldId id="6196" r:id="rId18"/>
    <p:sldId id="6194" r:id="rId19"/>
    <p:sldId id="5173" r:id="rId20"/>
    <p:sldId id="6200" r:id="rId21"/>
    <p:sldId id="5172" r:id="rId22"/>
    <p:sldId id="6202" r:id="rId23"/>
    <p:sldId id="5876" r:id="rId24"/>
    <p:sldId id="6181" r:id="rId25"/>
    <p:sldId id="5857" r:id="rId26"/>
    <p:sldId id="4079" r:id="rId27"/>
    <p:sldId id="6270" r:id="rId28"/>
    <p:sldId id="6214" r:id="rId29"/>
    <p:sldId id="6271" r:id="rId30"/>
    <p:sldId id="3201" r:id="rId31"/>
    <p:sldId id="4659" r:id="rId32"/>
    <p:sldId id="5385" r:id="rId33"/>
    <p:sldId id="5386" r:id="rId34"/>
    <p:sldId id="4705" r:id="rId35"/>
    <p:sldId id="6075" r:id="rId36"/>
    <p:sldId id="4706" r:id="rId37"/>
    <p:sldId id="5387" r:id="rId38"/>
    <p:sldId id="5393" r:id="rId39"/>
    <p:sldId id="4005" r:id="rId40"/>
    <p:sldId id="5383" r:id="rId41"/>
    <p:sldId id="4006" r:id="rId42"/>
    <p:sldId id="5518" r:id="rId43"/>
    <p:sldId id="716" r:id="rId44"/>
    <p:sldId id="5445" r:id="rId45"/>
    <p:sldId id="5446" r:id="rId46"/>
    <p:sldId id="5447" r:id="rId47"/>
    <p:sldId id="5178" r:id="rId48"/>
    <p:sldId id="5046" r:id="rId49"/>
    <p:sldId id="5394" r:id="rId50"/>
    <p:sldId id="5395" r:id="rId51"/>
    <p:sldId id="5396" r:id="rId52"/>
    <p:sldId id="1407" r:id="rId53"/>
    <p:sldId id="1405" r:id="rId54"/>
    <p:sldId id="1409" r:id="rId55"/>
    <p:sldId id="583" r:id="rId56"/>
    <p:sldId id="1410" r:id="rId57"/>
    <p:sldId id="1411" r:id="rId58"/>
    <p:sldId id="651" r:id="rId59"/>
    <p:sldId id="6295" r:id="rId60"/>
    <p:sldId id="653" r:id="rId61"/>
    <p:sldId id="654" r:id="rId62"/>
    <p:sldId id="5397" r:id="rId63"/>
    <p:sldId id="6264" r:id="rId64"/>
    <p:sldId id="5390" r:id="rId65"/>
    <p:sldId id="5453" r:id="rId66"/>
    <p:sldId id="5339" r:id="rId67"/>
    <p:sldId id="5391" r:id="rId68"/>
    <p:sldId id="5392" r:id="rId69"/>
    <p:sldId id="5389" r:id="rId70"/>
    <p:sldId id="2323" r:id="rId71"/>
    <p:sldId id="1390" r:id="rId72"/>
    <p:sldId id="2315" r:id="rId73"/>
    <p:sldId id="1376" r:id="rId74"/>
    <p:sldId id="6272" r:id="rId75"/>
    <p:sldId id="5358" r:id="rId76"/>
    <p:sldId id="372" r:id="rId77"/>
    <p:sldId id="5367" r:id="rId78"/>
    <p:sldId id="373" r:id="rId79"/>
    <p:sldId id="5423" r:id="rId80"/>
    <p:sldId id="5424" r:id="rId81"/>
    <p:sldId id="1049" r:id="rId82"/>
    <p:sldId id="5342" r:id="rId83"/>
    <p:sldId id="5344" r:id="rId84"/>
    <p:sldId id="5340" r:id="rId85"/>
    <p:sldId id="5401" r:id="rId86"/>
    <p:sldId id="5586" r:id="rId87"/>
    <p:sldId id="5368" r:id="rId88"/>
    <p:sldId id="5402" r:id="rId89"/>
    <p:sldId id="5412" r:id="rId90"/>
    <p:sldId id="5399" r:id="rId91"/>
    <p:sldId id="5345" r:id="rId92"/>
    <p:sldId id="5415" r:id="rId93"/>
    <p:sldId id="5403" r:id="rId94"/>
    <p:sldId id="5405" r:id="rId95"/>
    <p:sldId id="5406" r:id="rId96"/>
    <p:sldId id="5407" r:id="rId97"/>
    <p:sldId id="5408" r:id="rId98"/>
    <p:sldId id="5409" r:id="rId99"/>
    <p:sldId id="5410" r:id="rId100"/>
    <p:sldId id="5411" r:id="rId101"/>
    <p:sldId id="5587" r:id="rId102"/>
    <p:sldId id="5413" r:id="rId103"/>
    <p:sldId id="5416" r:id="rId104"/>
    <p:sldId id="5254" r:id="rId105"/>
    <p:sldId id="5588" r:id="rId106"/>
    <p:sldId id="5589" r:id="rId107"/>
    <p:sldId id="5417" r:id="rId108"/>
    <p:sldId id="5354" r:id="rId109"/>
    <p:sldId id="5253" r:id="rId110"/>
    <p:sldId id="5255" r:id="rId111"/>
    <p:sldId id="5418" r:id="rId112"/>
    <p:sldId id="5258" r:id="rId113"/>
    <p:sldId id="5259" r:id="rId114"/>
    <p:sldId id="5256" r:id="rId115"/>
    <p:sldId id="5336" r:id="rId116"/>
    <p:sldId id="5337" r:id="rId117"/>
    <p:sldId id="5338" r:id="rId118"/>
    <p:sldId id="5419" r:id="rId119"/>
    <p:sldId id="5260" r:id="rId120"/>
    <p:sldId id="5243" r:id="rId121"/>
    <p:sldId id="5257" r:id="rId122"/>
    <p:sldId id="5590" r:id="rId123"/>
    <p:sldId id="5420" r:id="rId124"/>
    <p:sldId id="342" r:id="rId125"/>
    <p:sldId id="344" r:id="rId126"/>
    <p:sldId id="4230" r:id="rId127"/>
    <p:sldId id="4228" r:id="rId128"/>
    <p:sldId id="4229" r:id="rId129"/>
    <p:sldId id="5356" r:id="rId130"/>
    <p:sldId id="5538" r:id="rId131"/>
    <p:sldId id="5540" r:id="rId132"/>
    <p:sldId id="5541" r:id="rId133"/>
    <p:sldId id="5542" r:id="rId134"/>
    <p:sldId id="5543" r:id="rId135"/>
    <p:sldId id="5544" r:id="rId136"/>
    <p:sldId id="5545" r:id="rId137"/>
    <p:sldId id="5546" r:id="rId138"/>
    <p:sldId id="5547" r:id="rId139"/>
    <p:sldId id="5539" r:id="rId140"/>
    <p:sldId id="4231" r:id="rId141"/>
    <p:sldId id="4225" r:id="rId142"/>
    <p:sldId id="4232" r:id="rId143"/>
    <p:sldId id="4266" r:id="rId144"/>
    <p:sldId id="4267" r:id="rId145"/>
    <p:sldId id="4268" r:id="rId146"/>
    <p:sldId id="5425" r:id="rId147"/>
    <p:sldId id="5426" r:id="rId148"/>
    <p:sldId id="5428" r:id="rId149"/>
    <p:sldId id="5430" r:id="rId150"/>
    <p:sldId id="5434" r:id="rId151"/>
    <p:sldId id="5435" r:id="rId152"/>
    <p:sldId id="5436" r:id="rId153"/>
    <p:sldId id="5437" r:id="rId154"/>
    <p:sldId id="5442" r:id="rId155"/>
    <p:sldId id="5433" r:id="rId156"/>
    <p:sldId id="5440" r:id="rId157"/>
    <p:sldId id="5439" r:id="rId158"/>
    <p:sldId id="5441" r:id="rId159"/>
    <p:sldId id="5431" r:id="rId160"/>
    <p:sldId id="5432" r:id="rId161"/>
    <p:sldId id="5429" r:id="rId162"/>
    <p:sldId id="5427" r:id="rId163"/>
    <p:sldId id="5443" r:id="rId164"/>
    <p:sldId id="4390" r:id="rId165"/>
    <p:sldId id="4394" r:id="rId166"/>
    <p:sldId id="4372" r:id="rId167"/>
    <p:sldId id="5566" r:id="rId168"/>
    <p:sldId id="5372" r:id="rId169"/>
    <p:sldId id="4395" r:id="rId170"/>
    <p:sldId id="5556" r:id="rId171"/>
    <p:sldId id="5568" r:id="rId172"/>
    <p:sldId id="5567" r:id="rId173"/>
    <p:sldId id="5569" r:id="rId174"/>
    <p:sldId id="5572" r:id="rId175"/>
    <p:sldId id="5591" r:id="rId176"/>
    <p:sldId id="5421" r:id="rId177"/>
    <p:sldId id="5350" r:id="rId178"/>
    <p:sldId id="5347" r:id="rId179"/>
    <p:sldId id="5555" r:id="rId180"/>
    <p:sldId id="5548" r:id="rId181"/>
    <p:sldId id="5552" r:id="rId182"/>
    <p:sldId id="5549" r:id="rId183"/>
    <p:sldId id="5550" r:id="rId184"/>
    <p:sldId id="5554" r:id="rId185"/>
    <p:sldId id="5563" r:id="rId186"/>
    <p:sldId id="5564" r:id="rId187"/>
    <p:sldId id="5558" r:id="rId188"/>
    <p:sldId id="4351" r:id="rId189"/>
    <p:sldId id="5559" r:id="rId190"/>
    <p:sldId id="5560" r:id="rId191"/>
    <p:sldId id="5561" r:id="rId192"/>
    <p:sldId id="5562" r:id="rId193"/>
    <p:sldId id="5557" r:id="rId194"/>
    <p:sldId id="5361" r:id="rId195"/>
    <p:sldId id="5579" r:id="rId196"/>
    <p:sldId id="5580" r:id="rId197"/>
    <p:sldId id="5581" r:id="rId198"/>
    <p:sldId id="5582" r:id="rId199"/>
    <p:sldId id="5583" r:id="rId200"/>
    <p:sldId id="5584" r:id="rId201"/>
    <p:sldId id="5585" r:id="rId202"/>
    <p:sldId id="5362" r:id="rId203"/>
    <p:sldId id="4352" r:id="rId204"/>
    <p:sldId id="4355" r:id="rId205"/>
    <p:sldId id="4385" r:id="rId206"/>
    <p:sldId id="4388" r:id="rId207"/>
    <p:sldId id="5573" r:id="rId208"/>
    <p:sldId id="5365" r:id="rId209"/>
    <p:sldId id="5360" r:id="rId210"/>
    <p:sldId id="5373" r:id="rId211"/>
    <p:sldId id="3928" r:id="rId212"/>
    <p:sldId id="5576" r:id="rId213"/>
    <p:sldId id="5577" r:id="rId214"/>
    <p:sldId id="5578" r:id="rId215"/>
    <p:sldId id="5366" r:id="rId216"/>
    <p:sldId id="6273" r:id="rId217"/>
    <p:sldId id="274" r:id="rId218"/>
    <p:sldId id="275" r:id="rId219"/>
    <p:sldId id="6061" r:id="rId220"/>
    <p:sldId id="6062" r:id="rId221"/>
    <p:sldId id="1367" r:id="rId222"/>
    <p:sldId id="4149" r:id="rId223"/>
    <p:sldId id="4152" r:id="rId224"/>
    <p:sldId id="5877" r:id="rId225"/>
    <p:sldId id="5878" r:id="rId226"/>
    <p:sldId id="6069" r:id="rId227"/>
    <p:sldId id="6082" r:id="rId228"/>
    <p:sldId id="6083" r:id="rId229"/>
    <p:sldId id="6102" r:id="rId230"/>
    <p:sldId id="5915" r:id="rId231"/>
    <p:sldId id="6084" r:id="rId232"/>
    <p:sldId id="6091" r:id="rId233"/>
    <p:sldId id="6090" r:id="rId234"/>
    <p:sldId id="5917" r:id="rId235"/>
    <p:sldId id="5921" r:id="rId236"/>
    <p:sldId id="5922" r:id="rId237"/>
    <p:sldId id="5923" r:id="rId238"/>
    <p:sldId id="6103" r:id="rId239"/>
    <p:sldId id="5924" r:id="rId240"/>
    <p:sldId id="6104" r:id="rId241"/>
    <p:sldId id="6093" r:id="rId242"/>
    <p:sldId id="5865" r:id="rId243"/>
    <p:sldId id="6116" r:id="rId244"/>
    <p:sldId id="5926" r:id="rId245"/>
    <p:sldId id="5929" r:id="rId246"/>
    <p:sldId id="5928" r:id="rId247"/>
    <p:sldId id="5932" r:id="rId248"/>
    <p:sldId id="6119" r:id="rId249"/>
    <p:sldId id="6120" r:id="rId250"/>
    <p:sldId id="6122" r:id="rId251"/>
    <p:sldId id="6123" r:id="rId252"/>
    <p:sldId id="6121" r:id="rId253"/>
    <p:sldId id="6117" r:id="rId254"/>
    <p:sldId id="5914" r:id="rId255"/>
    <p:sldId id="6301" r:id="rId256"/>
    <p:sldId id="6306" r:id="rId257"/>
    <p:sldId id="271" r:id="rId258"/>
    <p:sldId id="1066" r:id="rId259"/>
    <p:sldId id="308" r:id="rId260"/>
    <p:sldId id="277" r:id="rId261"/>
    <p:sldId id="306" r:id="rId262"/>
    <p:sldId id="1053" r:id="rId263"/>
    <p:sldId id="5869" r:id="rId264"/>
    <p:sldId id="310" r:id="rId265"/>
    <p:sldId id="305" r:id="rId266"/>
    <p:sldId id="294" r:id="rId267"/>
    <p:sldId id="1058" r:id="rId268"/>
    <p:sldId id="1059" r:id="rId269"/>
    <p:sldId id="1061" r:id="rId270"/>
    <p:sldId id="311" r:id="rId271"/>
    <p:sldId id="1062" r:id="rId272"/>
    <p:sldId id="278" r:id="rId273"/>
    <p:sldId id="312" r:id="rId274"/>
    <p:sldId id="279" r:id="rId275"/>
    <p:sldId id="1063" r:id="rId276"/>
    <p:sldId id="1064" r:id="rId277"/>
    <p:sldId id="6302" r:id="rId278"/>
    <p:sldId id="6307" r:id="rId279"/>
    <p:sldId id="6281" r:id="rId280"/>
    <p:sldId id="6288" r:id="rId281"/>
    <p:sldId id="6277" r:id="rId282"/>
    <p:sldId id="6304" r:id="rId283"/>
    <p:sldId id="6278" r:id="rId284"/>
    <p:sldId id="6305" r:id="rId285"/>
    <p:sldId id="5306" r:id="rId286"/>
    <p:sldId id="5307" r:id="rId2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0"/>
    <p:restoredTop sz="94694"/>
  </p:normalViewPr>
  <p:slideViewPr>
    <p:cSldViewPr snapToGrid="0">
      <p:cViewPr>
        <p:scale>
          <a:sx n="98" d="100"/>
          <a:sy n="98" d="100"/>
        </p:scale>
        <p:origin x="151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viewProps" Target="viewProps.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theme" Target="theme/theme1.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tableStyles" Target="tableStyle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notesMaster" Target="notesMasters/notesMaster1.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presProps" Target="presProps.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32B67-E48E-E14D-AB26-FE2F47422F34}" type="datetimeFigureOut">
              <a:t>5/13/25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2033A-C44A-6A4A-8433-6272F99751AA}" type="slidenum">
              <a:t>‹#›</a:t>
            </a:fld>
            <a:endParaRPr lang="en-US"/>
          </a:p>
        </p:txBody>
      </p:sp>
    </p:spTree>
    <p:extLst>
      <p:ext uri="{BB962C8B-B14F-4D97-AF65-F5344CB8AC3E}">
        <p14:creationId xmlns:p14="http://schemas.microsoft.com/office/powerpoint/2010/main" val="3346326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C652-8D72-2DA5-6DA3-74A3F581A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1F7BB-B28E-9450-8B31-AD594AFBEC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C4A2542-20AF-2374-73CB-7C1888AFC249}"/>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28DA5043-1A3A-6BF2-7A5C-7C6EBCB530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3212217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0FD9B0-D0E4-42BE-AA17-769EDB7C2D0F}" type="slidenum">
              <a:rPr lang="en-US" smtClean="0"/>
              <a:t>53</a:t>
            </a:fld>
            <a:endParaRPr lang="en-US" dirty="0"/>
          </a:p>
        </p:txBody>
      </p:sp>
    </p:spTree>
    <p:extLst>
      <p:ext uri="{BB962C8B-B14F-4D97-AF65-F5344CB8AC3E}">
        <p14:creationId xmlns:p14="http://schemas.microsoft.com/office/powerpoint/2010/main" val="17877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0FD9B0-D0E4-42BE-AA17-769EDB7C2D0F}" type="slidenum">
              <a:rPr lang="en-US" smtClean="0"/>
              <a:t>56</a:t>
            </a:fld>
            <a:endParaRPr lang="en-US" dirty="0"/>
          </a:p>
        </p:txBody>
      </p:sp>
    </p:spTree>
    <p:extLst>
      <p:ext uri="{BB962C8B-B14F-4D97-AF65-F5344CB8AC3E}">
        <p14:creationId xmlns:p14="http://schemas.microsoft.com/office/powerpoint/2010/main" val="387573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F02D0-0BCA-8415-CD9D-B4893F9DAC9C}"/>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D75023C8-504F-3F02-C942-0984D3A1E422}"/>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45906658-900B-A5BE-B747-B5C68BA8D9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3BDA7D89-6722-D6B8-E959-783A212E323D}"/>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60392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67491-5029-F742-BEC1-A8B9DB9302F4}"/>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DC654B34-6183-FF85-7116-B6C624950DE7}"/>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A05BCB54-1F26-D67B-B0DA-3118DE43B2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CB695C20-0DE5-741F-90EF-9197A96A8BDC}"/>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204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14364-0170-CA71-0083-91A30E838595}"/>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9D83D697-F440-31EC-578D-B5677D6967C4}"/>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E281A625-6F6B-30CB-349F-EE5670F089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A8D07BFF-0A48-D361-330F-8F61E46CAF17}"/>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154146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253D-FD33-7166-3FDF-FD5A78C8D0CC}"/>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CE435651-3FD6-8D20-42BA-00870EA2877D}"/>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2E712B8D-0C8E-424F-16F3-08914B0172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3B304C12-9A2D-3043-7F60-DF4336811F3D}"/>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810458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D3F24-3538-2A19-19FB-8EBB64C9D26E}"/>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0B20F8AA-6092-AD3F-9F8F-7B9E092D1892}"/>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D8E2BB04-8F44-6C69-77BB-5593EB137E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C6D8A85F-AC93-82B4-D36F-62FAC3B96FAB}"/>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168878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6C13BA14-6563-4B30-83AD-73490471A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18DC3899-44A1-47A6-B98A-4190069F4EC2}"/>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0EF8B1B7-AEAB-46ED-9A48-A8BF6700776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308948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0E321-175C-6E14-8B8C-5044976A44B2}"/>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4CE2E098-BA53-CC64-104F-C6EBA6930D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0D0C06C-942B-2855-B530-501885FFECBD}"/>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A09FBAB5-D5E7-F600-D4ED-DB4135EB350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232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4745F-0D49-8C61-9253-B77E8FC9E969}"/>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90F5B344-BC65-BA9F-05C8-D71CF2EF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11BA29F-DFD8-645B-DCB1-D5FAEC01B099}"/>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FF8234B-35CE-AA96-567D-52A8FAAC8C9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2884536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812DF-81DA-F7A8-2438-A506B12F0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12100-0EE0-A879-69D4-93743B92B9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EEE7DB-4B95-3C32-39F9-C2CE06276FD3}"/>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23234AA2-1C22-A33B-0309-495D66EC63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858732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A199B-8CB9-8FAD-32F5-41B41E114DC6}"/>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F9F1F56C-E5C8-5EAE-AE07-B01B7C958758}"/>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491DFE1B-AAEC-4345-9437-03CBBEF1FC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8EC4D71F-96B4-1E5E-B090-A06ADBAD2AA0}"/>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565030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AD814-E7C0-0CFC-CA9A-5DC621825555}"/>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06D4DAF2-26B0-BBC8-8C1C-44469C07ED06}"/>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51995C7B-2830-C58A-C838-01102FD6AC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B3872932-39C1-CA32-6FE6-B1027E95906E}"/>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438874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F0F65-57BA-BAB3-74DD-47AF54E40235}"/>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381F5D8D-7A7B-B78E-B1F7-567434C470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5D6993E4-4764-5061-6EE4-8940D57B7008}"/>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9D9F97DF-ABDC-3BED-C3A3-76BF37737FD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85976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92C4-6792-B6E2-6469-938EBDCB0CEC}"/>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26D4AF8E-AB39-EB0A-0DDB-F4DAE07066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6C633824-C480-AC8D-CB10-568C24E89F9F}"/>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E7B02588-82A6-9607-4310-C2F2A29304E9}"/>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671955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682B-71B8-E86D-00E1-F308BD45AEC8}"/>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261F7EA1-50B0-37B0-0CAA-87F76D925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F4C4A153-A8A7-C4C7-A32A-4CA2E82A2D7A}"/>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61CF3EB-5846-A0DB-CEF9-40460E3641A4}"/>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4271982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611C3-BB2A-A318-C75A-42BE1C58846F}"/>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DA5E3E5F-71B3-EEE9-F672-51AE131308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CBE683D2-8A73-2241-8D4D-FCBFA61430FB}"/>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1223010-9CEE-0956-E137-1E0A0270EE2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2477879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EF097-CEE4-E7B7-83D4-FC23E2EADF16}"/>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EB451634-76E9-E321-79B5-8451CA1154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670E686-129C-576A-E9B6-277319E9520E}"/>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3810B374-D065-E5BD-7A1F-7B77EC0E6DFB}"/>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3401928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F16C9-C811-7419-C57C-65A1DDEC6A81}"/>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FE36693C-B55D-48B9-D5BD-5E4CF5B0D05E}"/>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821D1F1B-C142-230F-9EEF-C841DBC276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BA865C52-5119-B22F-BBED-9DFCC87848A0}"/>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059337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6BBCC-7E97-197F-B6A0-0C39E401209E}"/>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A205FBF6-CEE4-91F8-180D-81CEAE393D6B}"/>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CDB37C42-180E-229E-503B-8689E5092E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5A1DD9F1-7E6E-163D-2F76-4F4ECB3AD5CB}"/>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49857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AE98A-14D7-D970-A759-54608911A7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36085-3CBE-E7B9-079A-FB2946698F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356079-45EA-56C1-6338-E0B70AD6083C}"/>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B825733A-4452-9CAB-802B-DB39A142DD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668609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FD4D-7469-A281-FB05-18F77CCEF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46473-1B92-2E88-CD14-37EC525922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3848D7-B32D-309A-7496-CB2A6BE17924}"/>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5735C4C0-9FE7-B30D-F15F-988B3A7C12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51804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AEC5-477E-C2BB-10C4-E8303F1E1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96734-AECE-5D10-4704-315F18EC20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EE852EC-154B-37BE-6DD7-28C8C753C7F9}"/>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1865E19A-77D2-4AB7-D08E-9A7D2C8A74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46592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https://scs.senecac.on.ca/~oop244/pages/content/inher.html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2969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05AEA-6951-92E8-8E54-86277A24C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61D7E-9CF2-A800-C199-5818C6EE2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9159C-B754-67B0-79BB-6FADE94E6CE8}"/>
              </a:ext>
            </a:extLst>
          </p:cNvPr>
          <p:cNvSpPr>
            <a:spLocks noGrp="1"/>
          </p:cNvSpPr>
          <p:nvPr>
            <p:ph type="body" idx="1"/>
          </p:nvPr>
        </p:nvSpPr>
        <p:spPr/>
        <p:txBody>
          <a:bodyPr/>
          <a:lstStyle/>
          <a:p>
            <a:r>
              <a:rPr lang="en-US" dirty="0"/>
              <a:t>https://scs.senecac.on.ca/~oop244/pages/content/inher.html</a:t>
            </a:r>
          </a:p>
        </p:txBody>
      </p:sp>
      <p:sp>
        <p:nvSpPr>
          <p:cNvPr id="4" name="Slide Number Placeholder 3">
            <a:extLst>
              <a:ext uri="{FF2B5EF4-FFF2-40B4-BE49-F238E27FC236}">
                <a16:creationId xmlns:a16="http://schemas.microsoft.com/office/drawing/2014/main" id="{348EC11E-71B6-E0A3-3B2F-84828EB36C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12013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813B-ED9D-6F0F-D15F-E30CD7F16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65E9D-53E4-E3F3-33A8-92DBF65FA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22E8D-515E-62FA-95DA-5E064035214F}"/>
              </a:ext>
            </a:extLst>
          </p:cNvPr>
          <p:cNvSpPr>
            <a:spLocks noGrp="1"/>
          </p:cNvSpPr>
          <p:nvPr>
            <p:ph type="body" idx="1"/>
          </p:nvPr>
        </p:nvSpPr>
        <p:spPr/>
        <p:txBody>
          <a:bodyPr/>
          <a:lstStyle/>
          <a:p>
            <a:r>
              <a:rPr lang="en-US" dirty="0"/>
              <a:t>https://scs.senecac.on.ca/~oop244/pages/content/inher.html</a:t>
            </a:r>
          </a:p>
        </p:txBody>
      </p:sp>
      <p:sp>
        <p:nvSpPr>
          <p:cNvPr id="4" name="Slide Number Placeholder 3">
            <a:extLst>
              <a:ext uri="{FF2B5EF4-FFF2-40B4-BE49-F238E27FC236}">
                <a16:creationId xmlns:a16="http://schemas.microsoft.com/office/drawing/2014/main" id="{09CBA67E-5E1E-729B-BEB0-FA70290C1A3E}"/>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721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2312-9A33-B9AB-4A07-7CF501EB8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0E958D-255A-1E6B-D1D8-E644ED45F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6C978-7B87-4E9E-31CE-AA5BDE11DB26}"/>
              </a:ext>
            </a:extLst>
          </p:cNvPr>
          <p:cNvSpPr>
            <a:spLocks noGrp="1"/>
          </p:cNvSpPr>
          <p:nvPr>
            <p:ph type="body" idx="1"/>
          </p:nvPr>
        </p:nvSpPr>
        <p:spPr/>
        <p:txBody>
          <a:bodyPr/>
          <a:lstStyle/>
          <a:p>
            <a:r>
              <a:rPr lang="en-US" dirty="0"/>
              <a:t>https://scs.senecac.on.ca/~oop244/pages/content/inher.html</a:t>
            </a:r>
          </a:p>
        </p:txBody>
      </p:sp>
      <p:sp>
        <p:nvSpPr>
          <p:cNvPr id="4" name="Slide Number Placeholder 3">
            <a:extLst>
              <a:ext uri="{FF2B5EF4-FFF2-40B4-BE49-F238E27FC236}">
                <a16:creationId xmlns:a16="http://schemas.microsoft.com/office/drawing/2014/main" id="{EEDD0DEF-D60A-3FF8-EFCE-13C0CC16EF29}"/>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8586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5/13/25</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77201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5/13/25</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081377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5/13/25</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12914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2605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252882782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21FD-FEDD-9816-4FDF-0ADB1A564EC5}"/>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4B83AB-5001-69FB-F1B1-EEC2EAFC8622}"/>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9771EE-F263-DEDC-FA5A-E32A5CF80514}"/>
              </a:ext>
            </a:extLst>
          </p:cNvPr>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DCABF96B-7FD3-8BF6-6AFF-7AD93ECC9F76}"/>
              </a:ext>
            </a:extLst>
          </p:cNvPr>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840B35F-9C75-6B8A-C955-688F975E2D24}"/>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CAEF0469-3814-35AC-0A96-D870B2AB2512}"/>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B158104F-6263-9AC2-31E7-0400161C0797}"/>
              </a:ext>
            </a:extLst>
          </p:cNvPr>
          <p:cNvSpPr>
            <a:spLocks noGrp="1"/>
          </p:cNvSpPr>
          <p:nvPr>
            <p:ph type="sldNum" sz="quarter" idx="12"/>
          </p:nvPr>
        </p:nvSpPr>
        <p:spPr>
          <a:xfrm>
            <a:off x="8737600" y="6248400"/>
            <a:ext cx="2540000" cy="457200"/>
          </a:xfrm>
        </p:spPr>
        <p:txBody>
          <a:bodyPr/>
          <a:lstStyle>
            <a:lvl1pPr>
              <a:defRPr/>
            </a:lvl1pPr>
          </a:lstStyle>
          <a:p>
            <a:fld id="{321081BA-C81A-6C40-949B-5527D8B9240F}" type="slidenum">
              <a:rPr lang="en-US" altLang="en-US"/>
              <a:pPr/>
              <a:t>‹#›</a:t>
            </a:fld>
            <a:endParaRPr lang="en-US" altLang="en-US"/>
          </a:p>
        </p:txBody>
      </p:sp>
    </p:spTree>
    <p:extLst>
      <p:ext uri="{BB962C8B-B14F-4D97-AF65-F5344CB8AC3E}">
        <p14:creationId xmlns:p14="http://schemas.microsoft.com/office/powerpoint/2010/main" val="90952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F418-ED60-F5BE-1D0A-53F9347ED331}"/>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1E2B5-F2E5-3642-14A1-0C11B9284824}"/>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837277-7078-0305-5022-44919E73AFE6}"/>
              </a:ext>
            </a:extLst>
          </p:cNvPr>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6F4C6-FEA3-996B-B714-BF3B0B0413CC}"/>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1572CA7-EC54-3DEA-6FCE-BC17C0ECAD95}"/>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8F92FE4-5571-5BB6-88F5-D7D6930E0C71}"/>
              </a:ext>
            </a:extLst>
          </p:cNvPr>
          <p:cNvSpPr>
            <a:spLocks noGrp="1"/>
          </p:cNvSpPr>
          <p:nvPr>
            <p:ph type="sldNum" sz="quarter" idx="12"/>
          </p:nvPr>
        </p:nvSpPr>
        <p:spPr>
          <a:xfrm>
            <a:off x="8737600" y="6248400"/>
            <a:ext cx="2540000" cy="457200"/>
          </a:xfrm>
        </p:spPr>
        <p:txBody>
          <a:bodyPr/>
          <a:lstStyle>
            <a:lvl1pPr>
              <a:defRPr/>
            </a:lvl1pPr>
          </a:lstStyle>
          <a:p>
            <a:fld id="{0BC070DF-E348-D742-B246-3014A1395AF6}" type="slidenum">
              <a:rPr lang="en-US" altLang="en-US"/>
              <a:pPr/>
              <a:t>‹#›</a:t>
            </a:fld>
            <a:endParaRPr lang="en-US" altLang="en-US"/>
          </a:p>
        </p:txBody>
      </p:sp>
    </p:spTree>
    <p:extLst>
      <p:ext uri="{BB962C8B-B14F-4D97-AF65-F5344CB8AC3E}">
        <p14:creationId xmlns:p14="http://schemas.microsoft.com/office/powerpoint/2010/main" val="1591113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SmartArt Placeholder 2"/>
          <p:cNvSpPr>
            <a:spLocks noGrp="1"/>
          </p:cNvSpPr>
          <p:nvPr>
            <p:ph type="dgm" idx="1"/>
          </p:nvPr>
        </p:nvSpPr>
        <p:spPr>
          <a:xfrm>
            <a:off x="609600" y="1600201"/>
            <a:ext cx="10972800" cy="4525963"/>
          </a:xfrm>
        </p:spPr>
        <p:txBody>
          <a:bodyPr/>
          <a:lstStyle/>
          <a:p>
            <a:pPr lvl="0"/>
            <a:endParaRPr lang="en-US" noProof="0"/>
          </a:p>
        </p:txBody>
      </p:sp>
      <p:sp>
        <p:nvSpPr>
          <p:cNvPr id="4" name="Rectangle 4">
            <a:extLst>
              <a:ext uri="{FF2B5EF4-FFF2-40B4-BE49-F238E27FC236}">
                <a16:creationId xmlns:a16="http://schemas.microsoft.com/office/drawing/2014/main" id="{7E2E5439-FEBC-B1EA-540C-63BEEA560EBA}"/>
              </a:ext>
            </a:extLst>
          </p:cNvPr>
          <p:cNvSpPr>
            <a:spLocks noGrp="1" noChangeArrowheads="1"/>
          </p:cNvSpPr>
          <p:nvPr>
            <p:ph type="dt" sz="half" idx="10"/>
          </p:nvPr>
        </p:nvSpPr>
        <p:spPr>
          <a:ln/>
        </p:spPr>
        <p:txBody>
          <a:bodyPr/>
          <a:lstStyle>
            <a:lvl1pPr>
              <a:defRPr/>
            </a:lvl1pPr>
          </a:lstStyle>
          <a:p>
            <a:pPr>
              <a:defRPr/>
            </a:pPr>
            <a:endParaRPr lang="en-IN"/>
          </a:p>
        </p:txBody>
      </p:sp>
      <p:sp>
        <p:nvSpPr>
          <p:cNvPr id="5" name="Rectangle 5">
            <a:extLst>
              <a:ext uri="{FF2B5EF4-FFF2-40B4-BE49-F238E27FC236}">
                <a16:creationId xmlns:a16="http://schemas.microsoft.com/office/drawing/2014/main" id="{A4A290E2-70E9-2A15-B76D-8AD5482BB19E}"/>
              </a:ext>
            </a:extLst>
          </p:cNvPr>
          <p:cNvSpPr>
            <a:spLocks noGrp="1" noChangeArrowheads="1"/>
          </p:cNvSpPr>
          <p:nvPr>
            <p:ph type="ftr" sz="quarter" idx="11"/>
          </p:nvPr>
        </p:nvSpPr>
        <p:spPr>
          <a:ln/>
        </p:spPr>
        <p:txBody>
          <a:bodyPr/>
          <a:lstStyle>
            <a:lvl1pPr>
              <a:defRPr/>
            </a:lvl1pPr>
          </a:lstStyle>
          <a:p>
            <a:pPr>
              <a:defRPr/>
            </a:pPr>
            <a:endParaRPr lang="en-IN"/>
          </a:p>
        </p:txBody>
      </p:sp>
      <p:sp>
        <p:nvSpPr>
          <p:cNvPr id="6" name="Rectangle 6">
            <a:extLst>
              <a:ext uri="{FF2B5EF4-FFF2-40B4-BE49-F238E27FC236}">
                <a16:creationId xmlns:a16="http://schemas.microsoft.com/office/drawing/2014/main" id="{74260B8A-9E70-01BB-E312-7E256AB655F5}"/>
              </a:ext>
            </a:extLst>
          </p:cNvPr>
          <p:cNvSpPr>
            <a:spLocks noGrp="1" noChangeArrowheads="1"/>
          </p:cNvSpPr>
          <p:nvPr>
            <p:ph type="sldNum" sz="quarter" idx="12"/>
          </p:nvPr>
        </p:nvSpPr>
        <p:spPr>
          <a:ln/>
        </p:spPr>
        <p:txBody>
          <a:bodyPr/>
          <a:lstStyle>
            <a:lvl1pPr>
              <a:defRPr/>
            </a:lvl1pPr>
          </a:lstStyle>
          <a:p>
            <a:fld id="{8BBC7EFF-E121-F843-94ED-15EC02967EB8}" type="slidenum">
              <a:rPr lang="en-IN" altLang="en-US"/>
              <a:pPr/>
              <a:t>‹#›</a:t>
            </a:fld>
            <a:endParaRPr lang="en-IN" altLang="en-US"/>
          </a:p>
        </p:txBody>
      </p:sp>
    </p:spTree>
    <p:extLst>
      <p:ext uri="{BB962C8B-B14F-4D97-AF65-F5344CB8AC3E}">
        <p14:creationId xmlns:p14="http://schemas.microsoft.com/office/powerpoint/2010/main" val="272120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5/17/25</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6047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5/17/25</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214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5/17/25</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8185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5/13/25</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384698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5/17/25</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05777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5/17/25</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9759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5/17/25</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4463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5/17/25</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79216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5/17/25</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9344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5/17/25</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6074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5/17/25</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58016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5/17/25</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76496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Tree>
    <p:extLst>
      <p:ext uri="{BB962C8B-B14F-4D97-AF65-F5344CB8AC3E}">
        <p14:creationId xmlns:p14="http://schemas.microsoft.com/office/powerpoint/2010/main" val="39260388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129972801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5/13/25</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787012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10590136" cy="949467"/>
          </a:xfrm>
        </p:spPr>
        <p:txBody>
          <a:bodyPr anchor="b">
            <a:normAutofit/>
          </a:bodyPr>
          <a:lstStyle>
            <a:lvl1pPr algn="l">
              <a:lnSpc>
                <a:spcPct val="90000"/>
              </a:lnSpc>
              <a:defRPr sz="44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9643915" cy="4015244"/>
          </a:xfrm>
        </p:spPr>
        <p:txBody>
          <a:bodyPr>
            <a:normAutofit/>
          </a:bodyPr>
          <a:lstStyle>
            <a:lvl1pPr>
              <a:defRPr sz="3200"/>
            </a:lvl1pPr>
            <a:lvl2pPr>
              <a:defRPr sz="4400"/>
            </a:lvl2pPr>
            <a:lvl3pPr>
              <a:defRPr sz="4400"/>
            </a:lvl3pPr>
            <a:lvl4pPr>
              <a:defRPr sz="4400"/>
            </a:lvl4pPr>
            <a:lvl5pPr>
              <a:defRPr sz="4400"/>
            </a:lvl5pPr>
          </a:lstStyle>
          <a:p>
            <a:pPr lvl="0"/>
            <a:r>
              <a:rPr lang="en-US"/>
              <a:t>Click to edit Master text styles</a:t>
            </a:r>
          </a:p>
        </p:txBody>
      </p:sp>
    </p:spTree>
    <p:extLst>
      <p:ext uri="{BB962C8B-B14F-4D97-AF65-F5344CB8AC3E}">
        <p14:creationId xmlns:p14="http://schemas.microsoft.com/office/powerpoint/2010/main" val="2700973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43072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15"/>
          <p:cNvSpPr txBox="1">
            <a:spLocks noGrp="1"/>
          </p:cNvSpPr>
          <p:nvPr>
            <p:ph type="title" hasCustomPrompt="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1"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N</a:t>
            </a:r>
            <a:endParaRPr/>
          </a:p>
        </p:txBody>
      </p:sp>
      <p:sp>
        <p:nvSpPr>
          <p:cNvPr id="19" name="Google Shape;19;p1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ct val="1000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216559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1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05946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944097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1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804673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1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914747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8093254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Garamond"/>
                <a:ea typeface="Garamond"/>
                <a:cs typeface="Garamond"/>
                <a:sym typeface="Garamond"/>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Garamond"/>
                <a:ea typeface="Garamond"/>
                <a:cs typeface="Garamond"/>
                <a:sym typeface="Garamond"/>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Garamond"/>
                <a:ea typeface="Garamond"/>
                <a:cs typeface="Garamond"/>
                <a:sym typeface="Garamond"/>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9pPr>
          </a:lstStyle>
          <a:p>
            <a:endParaRPr/>
          </a:p>
        </p:txBody>
      </p:sp>
      <p:sp>
        <p:nvSpPr>
          <p:cNvPr id="64" name="Google Shape;64;p1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134739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19760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5/13/25</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069256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0445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5/13/25</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172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5/13/25</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622432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5/13/25</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4290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5/13/25</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50762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5/13/25</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87899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5/13/25</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3037606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5/17/25</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Tree>
    <p:extLst>
      <p:ext uri="{BB962C8B-B14F-4D97-AF65-F5344CB8AC3E}">
        <p14:creationId xmlns:p14="http://schemas.microsoft.com/office/powerpoint/2010/main" val="14209124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8" name="Google Shape;8;p1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9" name="Google Shape;9;p1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Tree>
    <p:extLst>
      <p:ext uri="{BB962C8B-B14F-4D97-AF65-F5344CB8AC3E}">
        <p14:creationId xmlns:p14="http://schemas.microsoft.com/office/powerpoint/2010/main" val="4132609805"/>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2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2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svg"/><Relationship Id="rId4" Type="http://schemas.openxmlformats.org/officeDocument/2006/relationships/image" Target="../media/image13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3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8.xml"/></Relationships>
</file>

<file path=ppt/slides/_rels/slide2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8.xml"/><Relationship Id="rId5" Type="http://schemas.openxmlformats.org/officeDocument/2006/relationships/image" Target="../media/image153.svg"/><Relationship Id="rId4" Type="http://schemas.openxmlformats.org/officeDocument/2006/relationships/image" Target="../media/image152.png"/></Relationships>
</file>

<file path=ppt/slides/_rels/slide222.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0.png"/><Relationship Id="rId1" Type="http://schemas.openxmlformats.org/officeDocument/2006/relationships/slideLayout" Target="../slideLayouts/slideLayout1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2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0.png"/><Relationship Id="rId1" Type="http://schemas.openxmlformats.org/officeDocument/2006/relationships/slideLayout" Target="../slideLayouts/slideLayout1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53.sv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hyperlink" Target="http://www.meteck.org/files/EKAW24positionPaperCQs.pdf"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0.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3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hyperlink" Target="https://github.com/BFO-ontology/BFO-2020" TargetMode="Externa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hyperlink" Target="https://github.com/BFO-ontology/BFO-2020"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0.xml.rels><?xml version="1.0" encoding="UTF-8" standalone="yes"?>
<Relationships xmlns="http://schemas.openxmlformats.org/package/2006/relationships"><Relationship Id="rId3" Type="http://schemas.openxmlformats.org/officeDocument/2006/relationships/hyperlink" Target="https://github.com/BFO-ontology/BFO-2020" TargetMode="External"/><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svg"/><Relationship Id="rId4" Type="http://schemas.openxmlformats.org/officeDocument/2006/relationships/image" Target="../media/image166.png"/></Relationships>
</file>

<file path=ppt/slides/_rels/slide25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9.svg"/><Relationship Id="rId7" Type="http://schemas.openxmlformats.org/officeDocument/2006/relationships/image" Target="../media/image173.sv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5.svg"/><Relationship Id="rId5" Type="http://schemas.openxmlformats.org/officeDocument/2006/relationships/image" Target="../media/image171.svg"/><Relationship Id="rId10" Type="http://schemas.openxmlformats.org/officeDocument/2006/relationships/image" Target="../media/image174.png"/><Relationship Id="rId4" Type="http://schemas.openxmlformats.org/officeDocument/2006/relationships/image" Target="../media/image170.png"/><Relationship Id="rId9" Type="http://schemas.openxmlformats.org/officeDocument/2006/relationships/image" Target="../media/image167.svg"/></Relationships>
</file>

<file path=ppt/slides/_rels/slide257.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9.svg"/><Relationship Id="rId7" Type="http://schemas.openxmlformats.org/officeDocument/2006/relationships/image" Target="../media/image173.sv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5.svg"/><Relationship Id="rId5" Type="http://schemas.openxmlformats.org/officeDocument/2006/relationships/image" Target="../media/image171.svg"/><Relationship Id="rId10" Type="http://schemas.openxmlformats.org/officeDocument/2006/relationships/image" Target="../media/image174.png"/><Relationship Id="rId4" Type="http://schemas.openxmlformats.org/officeDocument/2006/relationships/image" Target="../media/image170.png"/><Relationship Id="rId9" Type="http://schemas.openxmlformats.org/officeDocument/2006/relationships/image" Target="../media/image167.sv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9.svg"/><Relationship Id="rId7" Type="http://schemas.openxmlformats.org/officeDocument/2006/relationships/image" Target="../media/image173.sv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5.svg"/><Relationship Id="rId5" Type="http://schemas.openxmlformats.org/officeDocument/2006/relationships/image" Target="../media/image171.svg"/><Relationship Id="rId10" Type="http://schemas.openxmlformats.org/officeDocument/2006/relationships/image" Target="../media/image174.png"/><Relationship Id="rId4" Type="http://schemas.openxmlformats.org/officeDocument/2006/relationships/image" Target="../media/image170.png"/><Relationship Id="rId9" Type="http://schemas.openxmlformats.org/officeDocument/2006/relationships/image" Target="../media/image16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9.svg"/><Relationship Id="rId7" Type="http://schemas.openxmlformats.org/officeDocument/2006/relationships/image" Target="../media/image173.sv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5.svg"/><Relationship Id="rId5" Type="http://schemas.openxmlformats.org/officeDocument/2006/relationships/image" Target="../media/image171.svg"/><Relationship Id="rId10" Type="http://schemas.openxmlformats.org/officeDocument/2006/relationships/image" Target="../media/image174.png"/><Relationship Id="rId4" Type="http://schemas.openxmlformats.org/officeDocument/2006/relationships/image" Target="../media/image170.png"/><Relationship Id="rId9" Type="http://schemas.openxmlformats.org/officeDocument/2006/relationships/image" Target="../media/image167.svg"/></Relationships>
</file>

<file path=ppt/slides/_rels/slide2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26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9.svg"/><Relationship Id="rId7" Type="http://schemas.openxmlformats.org/officeDocument/2006/relationships/image" Target="../media/image173.sv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5.svg"/><Relationship Id="rId5" Type="http://schemas.openxmlformats.org/officeDocument/2006/relationships/image" Target="../media/image171.svg"/><Relationship Id="rId10" Type="http://schemas.openxmlformats.org/officeDocument/2006/relationships/image" Target="../media/image174.png"/><Relationship Id="rId4" Type="http://schemas.openxmlformats.org/officeDocument/2006/relationships/image" Target="../media/image170.png"/><Relationship Id="rId9" Type="http://schemas.openxmlformats.org/officeDocument/2006/relationships/image" Target="../media/image167.svg"/></Relationships>
</file>

<file path=ppt/slides/_rels/slide2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7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27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9.svg"/><Relationship Id="rId7" Type="http://schemas.openxmlformats.org/officeDocument/2006/relationships/image" Target="../media/image173.sv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5.svg"/><Relationship Id="rId5" Type="http://schemas.openxmlformats.org/officeDocument/2006/relationships/image" Target="../media/image171.svg"/><Relationship Id="rId10" Type="http://schemas.openxmlformats.org/officeDocument/2006/relationships/image" Target="../media/image174.png"/><Relationship Id="rId4" Type="http://schemas.openxmlformats.org/officeDocument/2006/relationships/image" Target="../media/image170.png"/><Relationship Id="rId9" Type="http://schemas.openxmlformats.org/officeDocument/2006/relationships/image" Target="../media/image167.sv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hyperlink" Target="https://github.com/Applied-Ontology-Education/2025-C-FORS-BFO-Session/blob/main/contributing.md" TargetMode="External"/><Relationship Id="rId2" Type="http://schemas.openxmlformats.org/officeDocument/2006/relationships/hyperlink" Target="https://github.com/Applied-Ontology-Education/2025-C-FORS-BFO-Session" TargetMode="Externa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284.xml.rels><?xml version="1.0" encoding="UTF-8" standalone="yes"?>
<Relationships xmlns="http://schemas.openxmlformats.org/package/2006/relationships"><Relationship Id="rId3" Type="http://schemas.openxmlformats.org/officeDocument/2006/relationships/hyperlink" Target="https://mermaid.js.org/ecosystem/tutorials.html" TargetMode="External"/><Relationship Id="rId2" Type="http://schemas.openxmlformats.org/officeDocument/2006/relationships/hyperlink" Target="https://mermaid.live/edit" TargetMode="Externa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94.png"/><Relationship Id="rId4" Type="http://schemas.openxmlformats.org/officeDocument/2006/relationships/image" Target="../media/image19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54.sv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sv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6.gif"/><Relationship Id="rId4" Type="http://schemas.openxmlformats.org/officeDocument/2006/relationships/image" Target="../media/image55.jpe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sv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6.gif"/><Relationship Id="rId4" Type="http://schemas.openxmlformats.org/officeDocument/2006/relationships/image" Target="../media/image55.jpe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emf"/><Relationship Id="rId1" Type="http://schemas.openxmlformats.org/officeDocument/2006/relationships/slideLayout" Target="../slideLayouts/slideLayout18.xml"/><Relationship Id="rId4" Type="http://schemas.openxmlformats.org/officeDocument/2006/relationships/image" Target="../media/image6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8" Type="http://schemas.openxmlformats.org/officeDocument/2006/relationships/image" Target="../media/image67.tiff"/><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tiff"/><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61.jpg"/><Relationship Id="rId16" Type="http://schemas.openxmlformats.org/officeDocument/2006/relationships/image" Target="../media/image75.jpg"/><Relationship Id="rId20"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65.png"/><Relationship Id="rId11" Type="http://schemas.openxmlformats.org/officeDocument/2006/relationships/image" Target="../media/image70.tiff"/><Relationship Id="rId24" Type="http://schemas.openxmlformats.org/officeDocument/2006/relationships/image" Target="../media/image83.png"/><Relationship Id="rId5" Type="http://schemas.openxmlformats.org/officeDocument/2006/relationships/image" Target="../media/image64.tiff"/><Relationship Id="rId15" Type="http://schemas.openxmlformats.org/officeDocument/2006/relationships/image" Target="../media/image74.jpeg"/><Relationship Id="rId23" Type="http://schemas.openxmlformats.org/officeDocument/2006/relationships/image" Target="../media/image82.png"/><Relationship Id="rId10" Type="http://schemas.openxmlformats.org/officeDocument/2006/relationships/image" Target="../media/image69.tiff"/><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tiff"/><Relationship Id="rId14" Type="http://schemas.openxmlformats.org/officeDocument/2006/relationships/image" Target="../media/image73.png"/><Relationship Id="rId22"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1.emf"/><Relationship Id="rId1" Type="http://schemas.openxmlformats.org/officeDocument/2006/relationships/slideLayout" Target="../slideLayouts/slideLayout18.xml"/><Relationship Id="rId4" Type="http://schemas.openxmlformats.org/officeDocument/2006/relationships/image" Target="../media/image91.emf"/></Relationships>
</file>

<file path=ppt/slides/_rels/slide5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3829B-168C-3EDC-C105-DAD63B96F60A}"/>
              </a:ext>
            </a:extLst>
          </p:cNvPr>
          <p:cNvPicPr>
            <a:picLocks noChangeAspect="1"/>
          </p:cNvPicPr>
          <p:nvPr/>
        </p:nvPicPr>
        <p:blipFill>
          <a:blip r:embed="rId2">
            <a:alphaModFix amt="20000"/>
          </a:blip>
          <a:stretch>
            <a:fillRect/>
          </a:stretch>
        </p:blipFill>
        <p:spPr>
          <a:xfrm>
            <a:off x="2235347" y="0"/>
            <a:ext cx="7721306" cy="6858000"/>
          </a:xfrm>
          <a:prstGeom prst="rect">
            <a:avLst/>
          </a:prstGeom>
        </p:spPr>
      </p:pic>
      <p:sp>
        <p:nvSpPr>
          <p:cNvPr id="2" name="Title 1">
            <a:extLst>
              <a:ext uri="{FF2B5EF4-FFF2-40B4-BE49-F238E27FC236}">
                <a16:creationId xmlns:a16="http://schemas.microsoft.com/office/drawing/2014/main" id="{8548DC51-436C-CA01-848C-BB61E23C39DD}"/>
              </a:ext>
            </a:extLst>
          </p:cNvPr>
          <p:cNvSpPr>
            <a:spLocks noGrp="1"/>
          </p:cNvSpPr>
          <p:nvPr>
            <p:ph type="ctrTitle"/>
          </p:nvPr>
        </p:nvSpPr>
        <p:spPr>
          <a:xfrm>
            <a:off x="2044485" y="2136829"/>
            <a:ext cx="8103030" cy="2584342"/>
          </a:xfrm>
        </p:spPr>
        <p:txBody>
          <a:bodyPr>
            <a:noAutofit/>
          </a:bodyPr>
          <a:lstStyle/>
          <a:p>
            <a:r>
              <a:rPr lang="en-US" sz="8800"/>
              <a:t>Basics of Formal Ontology</a:t>
            </a:r>
          </a:p>
        </p:txBody>
      </p:sp>
    </p:spTree>
    <p:extLst>
      <p:ext uri="{BB962C8B-B14F-4D97-AF65-F5344CB8AC3E}">
        <p14:creationId xmlns:p14="http://schemas.microsoft.com/office/powerpoint/2010/main" val="2210674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E88E-7CE5-3592-3923-08B68588B8EA}"/>
              </a:ext>
            </a:extLst>
          </p:cNvPr>
          <p:cNvSpPr>
            <a:spLocks noGrp="1"/>
          </p:cNvSpPr>
          <p:nvPr>
            <p:ph type="title"/>
          </p:nvPr>
        </p:nvSpPr>
        <p:spPr/>
        <p:txBody>
          <a:bodyPr/>
          <a:lstStyle/>
          <a:p>
            <a:r>
              <a:rPr lang="en-US"/>
              <a:t>Cost of Silos</a:t>
            </a:r>
          </a:p>
        </p:txBody>
      </p:sp>
      <p:sp>
        <p:nvSpPr>
          <p:cNvPr id="3" name="Content Placeholder 2">
            <a:extLst>
              <a:ext uri="{FF2B5EF4-FFF2-40B4-BE49-F238E27FC236}">
                <a16:creationId xmlns:a16="http://schemas.microsoft.com/office/drawing/2014/main" id="{BC1997C3-8470-1F8F-C6CD-98F9752F540C}"/>
              </a:ext>
            </a:extLst>
          </p:cNvPr>
          <p:cNvSpPr>
            <a:spLocks noGrp="1"/>
          </p:cNvSpPr>
          <p:nvPr>
            <p:ph idx="1"/>
          </p:nvPr>
        </p:nvSpPr>
        <p:spPr/>
        <p:txBody>
          <a:bodyPr/>
          <a:lstStyle/>
          <a:p>
            <a:pPr marL="0" indent="0">
              <a:buNone/>
            </a:pPr>
            <a:r>
              <a:rPr lang="en-US"/>
              <a:t>A 2020 report by NIST </a:t>
            </a:r>
            <a:br>
              <a:rPr lang="en-US"/>
            </a:br>
            <a:r>
              <a:rPr lang="en-US"/>
              <a:t>estimated the lack of </a:t>
            </a:r>
            <a:br>
              <a:rPr lang="en-US"/>
            </a:br>
            <a:r>
              <a:rPr lang="en-US"/>
              <a:t>interoperability across </a:t>
            </a:r>
            <a:br>
              <a:rPr lang="en-US"/>
            </a:br>
            <a:r>
              <a:rPr lang="en-US"/>
              <a:t>industrial datasets costs </a:t>
            </a:r>
            <a:br>
              <a:rPr lang="en-US"/>
            </a:br>
            <a:r>
              <a:rPr lang="en-US"/>
              <a:t>companies between </a:t>
            </a:r>
            <a:br>
              <a:rPr lang="en-US"/>
            </a:br>
            <a:r>
              <a:rPr lang="en-US" b="1">
                <a:solidFill>
                  <a:srgbClr val="FF0000"/>
                </a:solidFill>
              </a:rPr>
              <a:t>21-43 billion</a:t>
            </a:r>
          </a:p>
          <a:p>
            <a:pPr marL="0" indent="0">
              <a:buNone/>
            </a:pPr>
            <a:endParaRPr lang="en-US" b="1">
              <a:solidFill>
                <a:srgbClr val="FF0000"/>
              </a:solidFill>
            </a:endParaRPr>
          </a:p>
          <a:p>
            <a:pPr marL="0" indent="0">
              <a:buNone/>
            </a:pPr>
            <a:r>
              <a:rPr lang="en-US"/>
              <a:t>McKinsey estimates mid-size</a:t>
            </a:r>
            <a:br>
              <a:rPr lang="en-US"/>
            </a:br>
            <a:r>
              <a:rPr lang="en-US"/>
              <a:t>companies spend </a:t>
            </a:r>
            <a:r>
              <a:rPr lang="en-US" b="1">
                <a:solidFill>
                  <a:srgbClr val="FF0000"/>
                </a:solidFill>
              </a:rPr>
              <a:t>20-50</a:t>
            </a:r>
            <a:br>
              <a:rPr lang="en-US" b="1">
                <a:solidFill>
                  <a:srgbClr val="FF0000"/>
                </a:solidFill>
              </a:rPr>
            </a:br>
            <a:r>
              <a:rPr lang="en-US" b="1">
                <a:solidFill>
                  <a:srgbClr val="FF0000"/>
                </a:solidFill>
              </a:rPr>
              <a:t>million </a:t>
            </a:r>
            <a:r>
              <a:rPr lang="en-US"/>
              <a:t>annually</a:t>
            </a:r>
            <a:r>
              <a:rPr lang="en-US" b="1">
                <a:solidFill>
                  <a:srgbClr val="FF0000"/>
                </a:solidFill>
              </a:rPr>
              <a:t> </a:t>
            </a:r>
            <a:r>
              <a:rPr lang="en-US"/>
              <a:t>due to silos</a:t>
            </a:r>
          </a:p>
          <a:p>
            <a:endParaRPr lang="en-US" b="1">
              <a:solidFill>
                <a:srgbClr val="FF0000"/>
              </a:solidFill>
            </a:endParaRPr>
          </a:p>
          <a:p>
            <a:endParaRPr lang="en-US"/>
          </a:p>
        </p:txBody>
      </p:sp>
      <p:pic>
        <p:nvPicPr>
          <p:cNvPr id="5" name="Picture 2" descr="What are the Characteristics of Big Data? | 5V&amp;#39;s, Types, Benefits | Edureka">
            <a:extLst>
              <a:ext uri="{FF2B5EF4-FFF2-40B4-BE49-F238E27FC236}">
                <a16:creationId xmlns:a16="http://schemas.microsoft.com/office/drawing/2014/main" id="{5B50BAC1-6E9B-5540-12F0-40083634E3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5034748" y="1597025"/>
            <a:ext cx="6851075" cy="393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7494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9923B-7B9B-BD39-3C40-AE9A61444D0B}"/>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57D8EBC-5BE0-A405-A376-79A32A780F1B}"/>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748348A5-5F56-3725-FFA7-261AA2EF63AA}"/>
              </a:ext>
            </a:extLst>
          </p:cNvPr>
          <p:cNvSpPr>
            <a:spLocks noGrp="1"/>
          </p:cNvSpPr>
          <p:nvPr>
            <p:ph type="title"/>
          </p:nvPr>
        </p:nvSpPr>
        <p:spPr>
          <a:xfrm>
            <a:off x="838200" y="365125"/>
            <a:ext cx="10515600" cy="1325563"/>
          </a:xfrm>
        </p:spPr>
        <p:txBody>
          <a:bodyPr/>
          <a:lstStyle/>
          <a:p>
            <a:r>
              <a:rPr lang="en-US"/>
              <a:t>Realizable Entity</a:t>
            </a:r>
          </a:p>
        </p:txBody>
      </p:sp>
      <p:sp>
        <p:nvSpPr>
          <p:cNvPr id="2" name="Oval 1">
            <a:extLst>
              <a:ext uri="{FF2B5EF4-FFF2-40B4-BE49-F238E27FC236}">
                <a16:creationId xmlns:a16="http://schemas.microsoft.com/office/drawing/2014/main" id="{F1F0C946-CAD6-0F3F-DABE-1564B275DBB9}"/>
              </a:ext>
            </a:extLst>
          </p:cNvPr>
          <p:cNvSpPr/>
          <p:nvPr/>
        </p:nvSpPr>
        <p:spPr>
          <a:xfrm>
            <a:off x="6095999" y="3862094"/>
            <a:ext cx="1385455"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28602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DDED8-6674-D740-F9CA-3A1BDA18F2EE}"/>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727EC6C7-14AA-D5B1-5B0B-251D211002C3}"/>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08544A71-952E-DB29-03DE-289FC46270CF}"/>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1EF93B0D-B2D8-2340-7AB2-84EF24641C2D}"/>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NaCl</a:t>
            </a:r>
          </a:p>
        </p:txBody>
      </p:sp>
      <p:sp>
        <p:nvSpPr>
          <p:cNvPr id="37894" name="Rectangle 6">
            <a:extLst>
              <a:ext uri="{FF2B5EF4-FFF2-40B4-BE49-F238E27FC236}">
                <a16:creationId xmlns:a16="http://schemas.microsoft.com/office/drawing/2014/main" id="{315FAE7F-507F-CD50-0582-55113003593F}"/>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Realizable </a:t>
            </a:r>
            <a:b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b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Entity</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solubility</a:t>
            </a:r>
          </a:p>
        </p:txBody>
      </p:sp>
      <p:cxnSp>
        <p:nvCxnSpPr>
          <p:cNvPr id="37895" name="AutoShape 7">
            <a:extLst>
              <a:ext uri="{FF2B5EF4-FFF2-40B4-BE49-F238E27FC236}">
                <a16:creationId xmlns:a16="http://schemas.microsoft.com/office/drawing/2014/main" id="{108054F7-7716-7E73-88D4-527C2D63FA7F}"/>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78F24265-BDA1-D754-E3E2-86D55C61F9DE}"/>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7BC63D11-BE73-D5AE-F120-4C4774A9392A}"/>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7795ED94-208A-10DF-65F0-BD19A912130F}"/>
              </a:ext>
            </a:extLst>
          </p:cNvPr>
          <p:cNvSpPr txBox="1">
            <a:spLocks noChangeArrowheads="1"/>
          </p:cNvSpPr>
          <p:nvPr/>
        </p:nvSpPr>
        <p:spPr bwMode="auto">
          <a:xfrm>
            <a:off x="5752301" y="5020684"/>
            <a:ext cx="47006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Not all dependent entities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fully manifest when they exist</a:t>
            </a:r>
          </a:p>
        </p:txBody>
      </p:sp>
      <p:sp>
        <p:nvSpPr>
          <p:cNvPr id="4" name="Title 3">
            <a:extLst>
              <a:ext uri="{FF2B5EF4-FFF2-40B4-BE49-F238E27FC236}">
                <a16:creationId xmlns:a16="http://schemas.microsoft.com/office/drawing/2014/main" id="{50296A91-22A4-9977-7346-F75587DB3FCB}"/>
              </a:ext>
            </a:extLst>
          </p:cNvPr>
          <p:cNvSpPr>
            <a:spLocks noGrp="1"/>
          </p:cNvSpPr>
          <p:nvPr>
            <p:ph type="title"/>
          </p:nvPr>
        </p:nvSpPr>
        <p:spPr/>
        <p:txBody>
          <a:bodyPr/>
          <a:lstStyle/>
          <a:p>
            <a:r>
              <a:rPr lang="en-US"/>
              <a:t>Realizable Entity</a:t>
            </a:r>
          </a:p>
        </p:txBody>
      </p:sp>
      <p:sp>
        <p:nvSpPr>
          <p:cNvPr id="3" name="Curved Up Arrow 2">
            <a:extLst>
              <a:ext uri="{FF2B5EF4-FFF2-40B4-BE49-F238E27FC236}">
                <a16:creationId xmlns:a16="http://schemas.microsoft.com/office/drawing/2014/main" id="{586F6DBD-EF01-64A9-2007-994551175214}"/>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E21F4DC5-92B7-EFB9-374F-DE77F6DA2672}"/>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55EBAA90-5DC6-56F1-BB38-B24360925E72}"/>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8" name="Picture 7" descr="A diagram of a diagram of a group of spheres&#10;&#10;Description automatically generated with medium confidence">
            <a:extLst>
              <a:ext uri="{FF2B5EF4-FFF2-40B4-BE49-F238E27FC236}">
                <a16:creationId xmlns:a16="http://schemas.microsoft.com/office/drawing/2014/main" id="{305ADF90-A1B5-68DB-C0CD-39F3227FEDA4}"/>
              </a:ext>
            </a:extLst>
          </p:cNvPr>
          <p:cNvPicPr>
            <a:picLocks noChangeAspect="1"/>
          </p:cNvPicPr>
          <p:nvPr/>
        </p:nvPicPr>
        <p:blipFill>
          <a:blip r:embed="rId3"/>
          <a:stretch>
            <a:fillRect/>
          </a:stretch>
        </p:blipFill>
        <p:spPr>
          <a:xfrm rot="16200000">
            <a:off x="4268211" y="6222804"/>
            <a:ext cx="607579" cy="662813"/>
          </a:xfrm>
          <a:prstGeom prst="rect">
            <a:avLst/>
          </a:prstGeom>
        </p:spPr>
      </p:pic>
      <p:pic>
        <p:nvPicPr>
          <p:cNvPr id="10" name="Picture 9" descr="A pile of white crystals&#10;&#10;Description automatically generated">
            <a:extLst>
              <a:ext uri="{FF2B5EF4-FFF2-40B4-BE49-F238E27FC236}">
                <a16:creationId xmlns:a16="http://schemas.microsoft.com/office/drawing/2014/main" id="{02ECC2E6-0E14-D3CC-7544-0B63BBC60413}"/>
              </a:ext>
            </a:extLst>
          </p:cNvPr>
          <p:cNvPicPr>
            <a:picLocks noChangeAspect="1"/>
          </p:cNvPicPr>
          <p:nvPr/>
        </p:nvPicPr>
        <p:blipFill>
          <a:blip r:embed="rId4"/>
          <a:stretch>
            <a:fillRect/>
          </a:stretch>
        </p:blipFill>
        <p:spPr>
          <a:xfrm>
            <a:off x="2259393" y="6250588"/>
            <a:ext cx="662814" cy="583763"/>
          </a:xfrm>
          <a:prstGeom prst="rect">
            <a:avLst/>
          </a:prstGeom>
        </p:spPr>
      </p:pic>
    </p:spTree>
    <p:extLst>
      <p:ext uri="{BB962C8B-B14F-4D97-AF65-F5344CB8AC3E}">
        <p14:creationId xmlns:p14="http://schemas.microsoft.com/office/powerpoint/2010/main" val="44191348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Realizable Entity </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endParaRPr lang="en-US"/>
          </a:p>
          <a:p>
            <a:r>
              <a:rPr lang="en-US"/>
              <a:t>Put another way, realizable entities underwrite what bearers can do</a:t>
            </a:r>
          </a:p>
          <a:p>
            <a:endParaRPr lang="en-US"/>
          </a:p>
          <a:p>
            <a:pPr marL="457200" lvl="1" indent="0">
              <a:buNone/>
            </a:pPr>
            <a:endParaRPr lang="en-US"/>
          </a:p>
          <a:p>
            <a:pPr marL="0" indent="0">
              <a:buNone/>
            </a:pPr>
            <a:endParaRPr lang="en-US"/>
          </a:p>
          <a:p>
            <a:endParaRPr lang="en-US"/>
          </a:p>
        </p:txBody>
      </p:sp>
    </p:spTree>
    <p:extLst>
      <p:ext uri="{BB962C8B-B14F-4D97-AF65-F5344CB8AC3E}">
        <p14:creationId xmlns:p14="http://schemas.microsoft.com/office/powerpoint/2010/main" val="31007714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C330F-E409-DC42-D709-ECD4BC09D9B7}"/>
              </a:ext>
            </a:extLst>
          </p:cNvPr>
          <p:cNvSpPr>
            <a:spLocks noGrp="1"/>
          </p:cNvSpPr>
          <p:nvPr>
            <p:ph type="title"/>
          </p:nvPr>
        </p:nvSpPr>
        <p:spPr/>
        <p:txBody>
          <a:bodyPr/>
          <a:lstStyle/>
          <a:p>
            <a:r>
              <a:rPr lang="en-US"/>
              <a:t>Rule of Thumb</a:t>
            </a:r>
          </a:p>
        </p:txBody>
      </p:sp>
      <p:sp>
        <p:nvSpPr>
          <p:cNvPr id="3" name="Content Placeholder 2">
            <a:extLst>
              <a:ext uri="{FF2B5EF4-FFF2-40B4-BE49-F238E27FC236}">
                <a16:creationId xmlns:a16="http://schemas.microsoft.com/office/drawing/2014/main" id="{407E5489-2880-EEF3-E6D1-D431EEEF228C}"/>
              </a:ext>
            </a:extLst>
          </p:cNvPr>
          <p:cNvSpPr>
            <a:spLocks noGrp="1"/>
          </p:cNvSpPr>
          <p:nvPr>
            <p:ph idx="1"/>
          </p:nvPr>
        </p:nvSpPr>
        <p:spPr>
          <a:xfrm>
            <a:off x="838200" y="1825624"/>
            <a:ext cx="11353800" cy="4904959"/>
          </a:xfrm>
        </p:spPr>
        <p:txBody>
          <a:bodyPr>
            <a:normAutofit/>
          </a:bodyPr>
          <a:lstStyle/>
          <a:p>
            <a:pPr marL="0" indent="0" algn="ctr">
              <a:buNone/>
            </a:pPr>
            <a:r>
              <a:rPr lang="en-US" b="1">
                <a:solidFill>
                  <a:schemeClr val="accent6"/>
                </a:solidFill>
              </a:rPr>
              <a:t>There is a portion of sodium chloride before you</a:t>
            </a:r>
          </a:p>
          <a:p>
            <a:endParaRPr lang="en-US"/>
          </a:p>
          <a:p>
            <a:r>
              <a:rPr lang="en-US"/>
              <a:t>Suppose I ask “Does this portion exhibit a lattice structure?”</a:t>
            </a:r>
          </a:p>
          <a:p>
            <a:endParaRPr lang="en-US"/>
          </a:p>
          <a:p>
            <a:r>
              <a:rPr lang="en-US"/>
              <a:t>You need only look at the salt to find an answer</a:t>
            </a:r>
          </a:p>
          <a:p>
            <a:endParaRPr lang="en-US"/>
          </a:p>
          <a:p>
            <a:r>
              <a:rPr lang="en-US"/>
              <a:t>Suppose I ask “Is this portion soluble in unsaturated H</a:t>
            </a:r>
            <a:r>
              <a:rPr lang="en-US" baseline="-25000"/>
              <a:t>2</a:t>
            </a:r>
            <a:r>
              <a:rPr lang="en-US"/>
              <a:t>O?” </a:t>
            </a:r>
          </a:p>
          <a:p>
            <a:endParaRPr lang="en-US"/>
          </a:p>
          <a:p>
            <a:r>
              <a:rPr lang="en-US"/>
              <a:t>You cannot simply look at the salt to find an answer</a:t>
            </a:r>
          </a:p>
        </p:txBody>
      </p:sp>
    </p:spTree>
    <p:extLst>
      <p:ext uri="{BB962C8B-B14F-4D97-AF65-F5344CB8AC3E}">
        <p14:creationId xmlns:p14="http://schemas.microsoft.com/office/powerpoint/2010/main" val="27837266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964A-37C7-A5F5-713B-DDD3D2330C59}"/>
              </a:ext>
            </a:extLst>
          </p:cNvPr>
          <p:cNvSpPr>
            <a:spLocks noGrp="1"/>
          </p:cNvSpPr>
          <p:nvPr>
            <p:ph type="title"/>
          </p:nvPr>
        </p:nvSpPr>
        <p:spPr/>
        <p:txBody>
          <a:bodyPr/>
          <a:lstStyle/>
          <a:p>
            <a:r>
              <a:rPr lang="en-US"/>
              <a:t>Modality</a:t>
            </a:r>
          </a:p>
        </p:txBody>
      </p:sp>
      <p:sp>
        <p:nvSpPr>
          <p:cNvPr id="3" name="Content Placeholder 2">
            <a:extLst>
              <a:ext uri="{FF2B5EF4-FFF2-40B4-BE49-F238E27FC236}">
                <a16:creationId xmlns:a16="http://schemas.microsoft.com/office/drawing/2014/main" id="{7A27DDA2-2692-B04B-EF2D-2DA0A7BE4C22}"/>
              </a:ext>
            </a:extLst>
          </p:cNvPr>
          <p:cNvSpPr>
            <a:spLocks noGrp="1"/>
          </p:cNvSpPr>
          <p:nvPr>
            <p:ph idx="1"/>
          </p:nvPr>
        </p:nvSpPr>
        <p:spPr/>
        <p:txBody>
          <a:bodyPr/>
          <a:lstStyle/>
          <a:p>
            <a:r>
              <a:rPr lang="en-US"/>
              <a:t>Realizable Entities are how BFO represents </a:t>
            </a:r>
            <a:r>
              <a:rPr lang="en-US" b="1">
                <a:solidFill>
                  <a:schemeClr val="accent6"/>
                </a:solidFill>
              </a:rPr>
              <a:t>modality</a:t>
            </a:r>
            <a:endParaRPr lang="en-US">
              <a:solidFill>
                <a:schemeClr val="accent6"/>
              </a:solidFill>
            </a:endParaRPr>
          </a:p>
          <a:p>
            <a:endParaRPr lang="en-US"/>
          </a:p>
          <a:p>
            <a:r>
              <a:rPr lang="en-US"/>
              <a:t>The way the world is often differs from the way the world could be, could have been, and will be</a:t>
            </a:r>
          </a:p>
          <a:p>
            <a:endParaRPr lang="en-US"/>
          </a:p>
          <a:p>
            <a:r>
              <a:rPr lang="en-US"/>
              <a:t>A yoga mat is black and you can see this; it could support a sleeping cat without you seeing it</a:t>
            </a:r>
          </a:p>
        </p:txBody>
      </p:sp>
    </p:spTree>
    <p:extLst>
      <p:ext uri="{BB962C8B-B14F-4D97-AF65-F5344CB8AC3E}">
        <p14:creationId xmlns:p14="http://schemas.microsoft.com/office/powerpoint/2010/main" val="9038526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8EC09-FB0B-18AB-4E06-14739875E929}"/>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5ED51D9-798F-72F8-CE1C-A8696463AC3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BE93DBA5-7ACF-0176-0502-603AA420630B}"/>
              </a:ext>
            </a:extLst>
          </p:cNvPr>
          <p:cNvSpPr>
            <a:spLocks noGrp="1"/>
          </p:cNvSpPr>
          <p:nvPr>
            <p:ph type="title"/>
          </p:nvPr>
        </p:nvSpPr>
        <p:spPr>
          <a:xfrm>
            <a:off x="838200" y="365125"/>
            <a:ext cx="10515600" cy="1325563"/>
          </a:xfrm>
        </p:spPr>
        <p:txBody>
          <a:bodyPr/>
          <a:lstStyle/>
          <a:p>
            <a:r>
              <a:rPr lang="en-US"/>
              <a:t>Disposition</a:t>
            </a:r>
          </a:p>
        </p:txBody>
      </p:sp>
      <p:sp>
        <p:nvSpPr>
          <p:cNvPr id="2" name="Oval 1">
            <a:extLst>
              <a:ext uri="{FF2B5EF4-FFF2-40B4-BE49-F238E27FC236}">
                <a16:creationId xmlns:a16="http://schemas.microsoft.com/office/drawing/2014/main" id="{A7717A8E-7C72-C16E-947B-C418419979F4}"/>
              </a:ext>
            </a:extLst>
          </p:cNvPr>
          <p:cNvSpPr/>
          <p:nvPr/>
        </p:nvSpPr>
        <p:spPr>
          <a:xfrm>
            <a:off x="7342909" y="4679512"/>
            <a:ext cx="1149928"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86558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Disposition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endParaRPr lang="en-US"/>
          </a:p>
          <a:p>
            <a:pPr marL="457200" lvl="1" indent="0" algn="ctr">
              <a:buNone/>
            </a:pPr>
            <a:r>
              <a:rPr lang="en-US" sz="2800" b="1"/>
              <a:t>Disposition</a:t>
            </a:r>
          </a:p>
          <a:p>
            <a:pPr marL="457200" lvl="1" indent="0" algn="ctr">
              <a:buNone/>
            </a:pPr>
            <a:r>
              <a:rPr lang="en-US" sz="2800"/>
              <a:t>A realizable entity such that if it ceases to exist, then its bearer is physically changed, and its realization occurs when and because this bearer is in some special physical circumstances, and this realization occurs in virtue of the bearer's physical make-up</a:t>
            </a:r>
          </a:p>
          <a:p>
            <a:pPr marL="457200" lvl="1" indent="0">
              <a:buNone/>
            </a:pPr>
            <a:endParaRPr lang="en-US"/>
          </a:p>
          <a:p>
            <a:pPr lvl="1"/>
            <a:endParaRPr lang="en-US"/>
          </a:p>
          <a:p>
            <a:endParaRPr lang="en-US"/>
          </a:p>
          <a:p>
            <a:pPr marL="0" indent="0">
              <a:buNone/>
            </a:pPr>
            <a:endParaRPr lang="en-US"/>
          </a:p>
          <a:p>
            <a:endParaRPr lang="en-US"/>
          </a:p>
        </p:txBody>
      </p:sp>
      <p:sp>
        <p:nvSpPr>
          <p:cNvPr id="6" name="Rectangle 5">
            <a:extLst>
              <a:ext uri="{FF2B5EF4-FFF2-40B4-BE49-F238E27FC236}">
                <a16:creationId xmlns:a16="http://schemas.microsoft.com/office/drawing/2014/main" id="{C99C713B-51FF-A6DB-D940-E9298D0B4964}"/>
              </a:ext>
            </a:extLst>
          </p:cNvPr>
          <p:cNvSpPr/>
          <p:nvPr/>
        </p:nvSpPr>
        <p:spPr>
          <a:xfrm>
            <a:off x="1352282" y="3065172"/>
            <a:ext cx="10001518" cy="23053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2579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619012-6D2D-1A51-6C6D-B1C133D83FFE}"/>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5" name="image5.png" descr="Machine generated alternative text:&#10;NaC1 bearer of &#10;dissolving &#10;disposition &#10;H20 molecule &#10;bearing &#10;electronegative &#10;attraction disposition &#10;NaC1 molecule &#10;bearing &#10;electropositive &#10;attraction disposition &#10;NaC1 dissolving in H20 Process &#10;Realizations of electronegative and &#10;electropositive attraction dispositions &#10;Macroscopic &#10;Microscopic ">
            <a:extLst>
              <a:ext uri="{FF2B5EF4-FFF2-40B4-BE49-F238E27FC236}">
                <a16:creationId xmlns:a16="http://schemas.microsoft.com/office/drawing/2014/main" id="{346CBACE-6E78-8654-5052-9873E6ED9840}"/>
              </a:ext>
            </a:extLst>
          </p:cNvPr>
          <p:cNvPicPr/>
          <p:nvPr/>
        </p:nvPicPr>
        <p:blipFill>
          <a:blip r:embed="rId2"/>
          <a:srcRect/>
          <a:stretch>
            <a:fillRect/>
          </a:stretch>
        </p:blipFill>
        <p:spPr>
          <a:xfrm>
            <a:off x="0" y="1"/>
            <a:ext cx="12192000" cy="6858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1261097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Disposition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endParaRPr lang="en-US"/>
          </a:p>
          <a:p>
            <a:pPr marL="457200" lvl="1" indent="0" algn="ctr">
              <a:buNone/>
            </a:pPr>
            <a:r>
              <a:rPr lang="en-US" sz="2800" b="1"/>
              <a:t>Disposition</a:t>
            </a:r>
          </a:p>
          <a:p>
            <a:pPr marL="457200" lvl="1" indent="0" algn="ctr">
              <a:buNone/>
            </a:pPr>
            <a:r>
              <a:rPr lang="en-US" sz="2800"/>
              <a:t>A realizable entity such that if it ceases to exist, then its bearer is physically changed, and its realization occurs when and because this bearer is in some special physical circumstances, and this realization occurs in virtue of the bearer's physical make-up</a:t>
            </a:r>
          </a:p>
          <a:p>
            <a:pPr marL="457200" lvl="1" indent="0">
              <a:buNone/>
            </a:pPr>
            <a:endParaRPr lang="en-US"/>
          </a:p>
          <a:p>
            <a:pPr lvl="1"/>
            <a:endParaRPr lang="en-US"/>
          </a:p>
          <a:p>
            <a:endParaRPr lang="en-US"/>
          </a:p>
          <a:p>
            <a:pPr marL="0" indent="0">
              <a:buNone/>
            </a:pPr>
            <a:endParaRPr lang="en-US"/>
          </a:p>
          <a:p>
            <a:endParaRPr lang="en-US"/>
          </a:p>
        </p:txBody>
      </p:sp>
      <p:sp>
        <p:nvSpPr>
          <p:cNvPr id="6" name="Rectangle 5">
            <a:extLst>
              <a:ext uri="{FF2B5EF4-FFF2-40B4-BE49-F238E27FC236}">
                <a16:creationId xmlns:a16="http://schemas.microsoft.com/office/drawing/2014/main" id="{C99C713B-51FF-A6DB-D940-E9298D0B4964}"/>
              </a:ext>
            </a:extLst>
          </p:cNvPr>
          <p:cNvSpPr/>
          <p:nvPr/>
        </p:nvSpPr>
        <p:spPr>
          <a:xfrm>
            <a:off x="1352282" y="3065172"/>
            <a:ext cx="10001518" cy="23053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FA907DDD-0EE2-A234-EFAE-B2A58A15AA2A}"/>
              </a:ext>
            </a:extLst>
          </p:cNvPr>
          <p:cNvSpPr txBox="1"/>
          <p:nvPr/>
        </p:nvSpPr>
        <p:spPr>
          <a:xfrm>
            <a:off x="3922632" y="5653743"/>
            <a:ext cx="486081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INTERNALLY GROUNDED</a:t>
            </a:r>
          </a:p>
        </p:txBody>
      </p:sp>
    </p:spTree>
    <p:extLst>
      <p:ext uri="{BB962C8B-B14F-4D97-AF65-F5344CB8AC3E}">
        <p14:creationId xmlns:p14="http://schemas.microsoft.com/office/powerpoint/2010/main" val="27856913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FB731-BCD3-1FF4-51D3-F81E620C6316}"/>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D2B4445-F081-2BF0-7852-8942D9A6509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35E0B964-CA70-DA44-A147-6EAFE381C0C1}"/>
              </a:ext>
            </a:extLst>
          </p:cNvPr>
          <p:cNvSpPr>
            <a:spLocks noGrp="1"/>
          </p:cNvSpPr>
          <p:nvPr>
            <p:ph type="title"/>
          </p:nvPr>
        </p:nvSpPr>
        <p:spPr>
          <a:xfrm>
            <a:off x="838200" y="365125"/>
            <a:ext cx="10515600" cy="1325563"/>
          </a:xfrm>
        </p:spPr>
        <p:txBody>
          <a:bodyPr/>
          <a:lstStyle/>
          <a:p>
            <a:r>
              <a:rPr lang="en-US"/>
              <a:t>Role</a:t>
            </a:r>
          </a:p>
        </p:txBody>
      </p:sp>
      <p:sp>
        <p:nvSpPr>
          <p:cNvPr id="2" name="Oval 1">
            <a:extLst>
              <a:ext uri="{FF2B5EF4-FFF2-40B4-BE49-F238E27FC236}">
                <a16:creationId xmlns:a16="http://schemas.microsoft.com/office/drawing/2014/main" id="{E6DD609B-057C-6627-F9E1-B990820DEE38}"/>
              </a:ext>
            </a:extLst>
          </p:cNvPr>
          <p:cNvSpPr/>
          <p:nvPr/>
        </p:nvSpPr>
        <p:spPr>
          <a:xfrm>
            <a:off x="6761018" y="4710545"/>
            <a:ext cx="706582" cy="39989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4264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C67BD2-624C-591A-E4F3-C56B8352BE30}"/>
              </a:ext>
            </a:extLst>
          </p:cNvPr>
          <p:cNvGrpSpPr/>
          <p:nvPr/>
        </p:nvGrpSpPr>
        <p:grpSpPr>
          <a:xfrm>
            <a:off x="719959" y="396765"/>
            <a:ext cx="10421007" cy="6064470"/>
            <a:chOff x="2298845" y="1058999"/>
            <a:chExt cx="8623620" cy="5117964"/>
          </a:xfrm>
        </p:grpSpPr>
        <p:pic>
          <p:nvPicPr>
            <p:cNvPr id="4" name="Picture 3">
              <a:extLst>
                <a:ext uri="{FF2B5EF4-FFF2-40B4-BE49-F238E27FC236}">
                  <a16:creationId xmlns:a16="http://schemas.microsoft.com/office/drawing/2014/main" id="{BA892AEE-498D-7E7A-E66A-48C762432822}"/>
                </a:ext>
              </a:extLst>
            </p:cNvPr>
            <p:cNvPicPr>
              <a:picLocks noChangeAspect="1"/>
            </p:cNvPicPr>
            <p:nvPr/>
          </p:nvPicPr>
          <p:blipFill>
            <a:blip r:embed="rId2"/>
            <a:stretch>
              <a:fillRect/>
            </a:stretch>
          </p:blipFill>
          <p:spPr>
            <a:xfrm>
              <a:off x="3689134" y="4633698"/>
              <a:ext cx="7020905" cy="924054"/>
            </a:xfrm>
            <a:prstGeom prst="rect">
              <a:avLst/>
            </a:prstGeom>
          </p:spPr>
        </p:pic>
        <p:pic>
          <p:nvPicPr>
            <p:cNvPr id="5" name="Picture 4">
              <a:extLst>
                <a:ext uri="{FF2B5EF4-FFF2-40B4-BE49-F238E27FC236}">
                  <a16:creationId xmlns:a16="http://schemas.microsoft.com/office/drawing/2014/main" id="{5DC6EA4C-86FA-A278-2D2A-4C40C7755EDC}"/>
                </a:ext>
              </a:extLst>
            </p:cNvPr>
            <p:cNvPicPr>
              <a:picLocks noChangeAspect="1"/>
            </p:cNvPicPr>
            <p:nvPr/>
          </p:nvPicPr>
          <p:blipFill>
            <a:blip r:embed="rId3" cstate="print">
              <a:extLst>
                <a:ext uri="{28A0092B-C50C-407E-A947-70E740481C1C}">
                  <a14:useLocalDpi xmlns:a14="http://schemas.microsoft.com/office/drawing/2010/main"/>
                </a:ext>
              </a:extLst>
            </a:blip>
            <a:srcRect r="3079"/>
            <a:stretch/>
          </p:blipFill>
          <p:spPr>
            <a:xfrm>
              <a:off x="2298845" y="1058999"/>
              <a:ext cx="8623620" cy="3753374"/>
            </a:xfrm>
            <a:prstGeom prst="rect">
              <a:avLst/>
            </a:prstGeom>
          </p:spPr>
        </p:pic>
        <p:pic>
          <p:nvPicPr>
            <p:cNvPr id="6" name="Picture 5">
              <a:extLst>
                <a:ext uri="{FF2B5EF4-FFF2-40B4-BE49-F238E27FC236}">
                  <a16:creationId xmlns:a16="http://schemas.microsoft.com/office/drawing/2014/main" id="{FCF3E3E4-30A8-DADB-4920-7D9CBCD68C83}"/>
                </a:ext>
              </a:extLst>
            </p:cNvPr>
            <p:cNvPicPr>
              <a:picLocks noChangeAspect="1"/>
            </p:cNvPicPr>
            <p:nvPr/>
          </p:nvPicPr>
          <p:blipFill>
            <a:blip r:embed="rId4"/>
            <a:stretch>
              <a:fillRect/>
            </a:stretch>
          </p:blipFill>
          <p:spPr>
            <a:xfrm>
              <a:off x="3741684" y="5557752"/>
              <a:ext cx="6858957" cy="619211"/>
            </a:xfrm>
            <a:prstGeom prst="rect">
              <a:avLst/>
            </a:prstGeom>
          </p:spPr>
        </p:pic>
        <p:sp>
          <p:nvSpPr>
            <p:cNvPr id="7" name="Rectangle 6">
              <a:extLst>
                <a:ext uri="{FF2B5EF4-FFF2-40B4-BE49-F238E27FC236}">
                  <a16:creationId xmlns:a16="http://schemas.microsoft.com/office/drawing/2014/main" id="{E63C6BE5-C7A2-4CF9-F885-6642A101536D}"/>
                </a:ext>
              </a:extLst>
            </p:cNvPr>
            <p:cNvSpPr/>
            <p:nvPr/>
          </p:nvSpPr>
          <p:spPr>
            <a:xfrm>
              <a:off x="6094985" y="4166391"/>
              <a:ext cx="3100553" cy="252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21BFF430-6F5B-EE24-2F52-21F76DD61339}"/>
                </a:ext>
              </a:extLst>
            </p:cNvPr>
            <p:cNvSpPr/>
            <p:nvPr/>
          </p:nvSpPr>
          <p:spPr>
            <a:xfrm>
              <a:off x="3741684" y="4409761"/>
              <a:ext cx="1734205" cy="252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76FCEDAA-7AC7-69FC-767E-0FE24F676FB9}"/>
                </a:ext>
              </a:extLst>
            </p:cNvPr>
            <p:cNvSpPr/>
            <p:nvPr/>
          </p:nvSpPr>
          <p:spPr>
            <a:xfrm>
              <a:off x="6431317" y="5003044"/>
              <a:ext cx="3959487" cy="245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5E372077-D79F-15E5-CC54-1C5A51686014}"/>
                </a:ext>
              </a:extLst>
            </p:cNvPr>
            <p:cNvSpPr/>
            <p:nvPr/>
          </p:nvSpPr>
          <p:spPr>
            <a:xfrm>
              <a:off x="3752195" y="5615108"/>
              <a:ext cx="3852042" cy="252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360684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Role</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Role</a:t>
            </a:r>
          </a:p>
          <a:p>
            <a:pPr marL="457200" lvl="1" indent="0" algn="ctr">
              <a:buNone/>
            </a:pPr>
            <a:r>
              <a:rPr lang="en-US" sz="2800"/>
              <a:t>A realizable entity that exists because there is some single bearer that is in some special physical, social, or institutional set of circumstances in which this bearer does not have to be, and is not such that, if it ceases to exist, then the physical make-up of the bearer is thereby changed.</a:t>
            </a:r>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7"/>
            <a:ext cx="10001518" cy="23181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68148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portraits of men&#10;&#10;Description automatically generated">
            <a:extLst>
              <a:ext uri="{FF2B5EF4-FFF2-40B4-BE49-F238E27FC236}">
                <a16:creationId xmlns:a16="http://schemas.microsoft.com/office/drawing/2014/main" id="{378ECAC3-62FB-8886-68A7-9FFF16917449}"/>
              </a:ext>
            </a:extLst>
          </p:cNvPr>
          <p:cNvPicPr>
            <a:picLocks noChangeAspect="1"/>
          </p:cNvPicPr>
          <p:nvPr/>
        </p:nvPicPr>
        <p:blipFill rotWithShape="1">
          <a:blip r:embed="rId2"/>
          <a:srcRect l="463" t="4001" r="601" b="9967"/>
          <a:stretch/>
        </p:blipFill>
        <p:spPr>
          <a:xfrm>
            <a:off x="158609" y="136524"/>
            <a:ext cx="12033391" cy="5877910"/>
          </a:xfrm>
          <a:prstGeom prst="rect">
            <a:avLst/>
          </a:prstGeom>
        </p:spPr>
      </p:pic>
    </p:spTree>
    <p:extLst>
      <p:ext uri="{BB962C8B-B14F-4D97-AF65-F5344CB8AC3E}">
        <p14:creationId xmlns:p14="http://schemas.microsoft.com/office/powerpoint/2010/main" val="2414175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Role</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Role</a:t>
            </a:r>
          </a:p>
          <a:p>
            <a:pPr marL="457200" lvl="1" indent="0" algn="ctr">
              <a:buNone/>
            </a:pPr>
            <a:r>
              <a:rPr lang="en-US" sz="2800"/>
              <a:t>A realizable entity that exists because there is some single bearer that is in some special physical, social, or institutional set of circumstances in which this bearer does not have to be, and is not such that, if it ceases to exist, then the physical make-up of the bearer is thereby changed.</a:t>
            </a:r>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7"/>
            <a:ext cx="10001518" cy="23181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9E99B819-D8FD-5D9B-AA6C-9181D9923B1C}"/>
              </a:ext>
            </a:extLst>
          </p:cNvPr>
          <p:cNvSpPr txBox="1"/>
          <p:nvPr/>
        </p:nvSpPr>
        <p:spPr>
          <a:xfrm>
            <a:off x="3894579" y="5653743"/>
            <a:ext cx="49169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EXTERNALLY GROUNDED</a:t>
            </a:r>
          </a:p>
        </p:txBody>
      </p:sp>
    </p:spTree>
    <p:extLst>
      <p:ext uri="{BB962C8B-B14F-4D97-AF65-F5344CB8AC3E}">
        <p14:creationId xmlns:p14="http://schemas.microsoft.com/office/powerpoint/2010/main" val="1400485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7" name="TextBox 10">
            <a:extLst>
              <a:ext uri="{FF2B5EF4-FFF2-40B4-BE49-F238E27FC236}">
                <a16:creationId xmlns:a16="http://schemas.microsoft.com/office/drawing/2014/main" id="{68A3B611-50D5-4B91-B93D-CA236EC29D6A}"/>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36C8AAE2-C57E-4809-982F-0B461885BD14}"/>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F3216DC9-DD82-3235-0678-42169AF73F3C}"/>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EA9449BB-219E-37AB-3D9C-A0A8A93ED324}"/>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86E6093E-C842-B9BD-73CD-ABD01E1E179F}"/>
              </a:ext>
            </a:extLst>
          </p:cNvPr>
          <p:cNvSpPr>
            <a:spLocks noGrp="1"/>
          </p:cNvSpPr>
          <p:nvPr>
            <p:ph type="title"/>
          </p:nvPr>
        </p:nvSpPr>
        <p:spPr>
          <a:xfrm>
            <a:off x="838200" y="365125"/>
            <a:ext cx="10515600" cy="1325563"/>
          </a:xfrm>
        </p:spPr>
        <p:txBody>
          <a:bodyPr/>
          <a:lstStyle/>
          <a:p>
            <a:r>
              <a:rPr lang="en-US"/>
              <a:t>Barry Smith instance_of Agent</a:t>
            </a:r>
          </a:p>
        </p:txBody>
      </p:sp>
      <p:sp>
        <p:nvSpPr>
          <p:cNvPr id="13" name="Rectangle 5">
            <a:extLst>
              <a:ext uri="{FF2B5EF4-FFF2-40B4-BE49-F238E27FC236}">
                <a16:creationId xmlns:a16="http://schemas.microsoft.com/office/drawing/2014/main" id="{74D7405C-2CA4-0F83-F2FD-0130D04D73C4}"/>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EBC033FA-CC17-933D-F41D-32607E67B8A5}"/>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21" name="TextBox 20">
            <a:extLst>
              <a:ext uri="{FF2B5EF4-FFF2-40B4-BE49-F238E27FC236}">
                <a16:creationId xmlns:a16="http://schemas.microsoft.com/office/drawing/2014/main" id="{8A5DA062-5C83-6F7E-C534-97F7897BA930}"/>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sp>
        <p:nvSpPr>
          <p:cNvPr id="5" name="Rectangle 5">
            <a:extLst>
              <a:ext uri="{FF2B5EF4-FFF2-40B4-BE49-F238E27FC236}">
                <a16:creationId xmlns:a16="http://schemas.microsoft.com/office/drawing/2014/main" id="{1F6DB851-EF74-C93B-ECD2-3D229CCDBC7C}"/>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432F243B-CA12-3BF2-2930-C9D52BACA6DA}"/>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cxnSp>
        <p:nvCxnSpPr>
          <p:cNvPr id="23" name="Straight Arrow Connector 22">
            <a:extLst>
              <a:ext uri="{FF2B5EF4-FFF2-40B4-BE49-F238E27FC236}">
                <a16:creationId xmlns:a16="http://schemas.microsoft.com/office/drawing/2014/main" id="{6F597E36-AB4E-24B5-DF3A-0F092340A0F3}"/>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67295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31F50-8782-B4A8-E35A-CFC228E03838}"/>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2234A48D-F30F-F84F-D8D0-DD2CACE6DE66}"/>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1A8FB25F-7277-5AF9-C929-46CB2357FE2E}"/>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09A05C45-8460-2348-EB25-0CA93BE9AF24}"/>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5FB3241D-2A87-D1A5-9515-362964E0168F}"/>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28BBD197-F35E-6B89-AB63-CA609FDF63CD}"/>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3D7C0E1-A6BC-CD99-411E-213E36818B5B}"/>
              </a:ext>
            </a:extLst>
          </p:cNvPr>
          <p:cNvSpPr>
            <a:spLocks noGrp="1"/>
          </p:cNvSpPr>
          <p:nvPr>
            <p:ph type="title"/>
          </p:nvPr>
        </p:nvSpPr>
        <p:spPr>
          <a:xfrm>
            <a:off x="838200" y="365125"/>
            <a:ext cx="11353800" cy="1325563"/>
          </a:xfrm>
        </p:spPr>
        <p:txBody>
          <a:bodyPr/>
          <a:lstStyle/>
          <a:p>
            <a:r>
              <a:rPr lang="en-US"/>
              <a:t>SUNY Professor instance_of Professor Role</a:t>
            </a:r>
          </a:p>
        </p:txBody>
      </p:sp>
      <p:sp>
        <p:nvSpPr>
          <p:cNvPr id="13" name="Rectangle 5">
            <a:extLst>
              <a:ext uri="{FF2B5EF4-FFF2-40B4-BE49-F238E27FC236}">
                <a16:creationId xmlns:a16="http://schemas.microsoft.com/office/drawing/2014/main" id="{9BD96E14-7F69-5AF9-B085-C33619DE6B67}"/>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67E8D4FE-60BC-74B9-9342-5905370C8263}"/>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19" name="TextBox 18">
            <a:extLst>
              <a:ext uri="{FF2B5EF4-FFF2-40B4-BE49-F238E27FC236}">
                <a16:creationId xmlns:a16="http://schemas.microsoft.com/office/drawing/2014/main" id="{89D9EB59-5DC1-8492-B166-492B81D862BF}"/>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sp>
        <p:nvSpPr>
          <p:cNvPr id="21" name="TextBox 20">
            <a:extLst>
              <a:ext uri="{FF2B5EF4-FFF2-40B4-BE49-F238E27FC236}">
                <a16:creationId xmlns:a16="http://schemas.microsoft.com/office/drawing/2014/main" id="{29B26C48-0350-5628-C76F-9CA8F348BD69}"/>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cxnSp>
        <p:nvCxnSpPr>
          <p:cNvPr id="23" name="Straight Arrow Connector 22">
            <a:extLst>
              <a:ext uri="{FF2B5EF4-FFF2-40B4-BE49-F238E27FC236}">
                <a16:creationId xmlns:a16="http://schemas.microsoft.com/office/drawing/2014/main" id="{A6070F91-7177-24A1-2CA5-68A90A17967B}"/>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5">
            <a:extLst>
              <a:ext uri="{FF2B5EF4-FFF2-40B4-BE49-F238E27FC236}">
                <a16:creationId xmlns:a16="http://schemas.microsoft.com/office/drawing/2014/main" id="{81EDB97E-E753-6E3C-C5E1-878F5ADD781A}"/>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7" name="Rectangle 5">
            <a:extLst>
              <a:ext uri="{FF2B5EF4-FFF2-40B4-BE49-F238E27FC236}">
                <a16:creationId xmlns:a16="http://schemas.microsoft.com/office/drawing/2014/main" id="{7AE9DB1C-7B59-793A-B28A-F318B5965811}"/>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A6CB64AB-4DEB-7F02-D045-D462C3631433}"/>
              </a:ext>
            </a:extLst>
          </p:cNvPr>
          <p:cNvSpPr txBox="1"/>
          <p:nvPr/>
        </p:nvSpPr>
        <p:spPr>
          <a:xfrm>
            <a:off x="8012468" y="2444812"/>
            <a:ext cx="589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sp>
        <p:nvSpPr>
          <p:cNvPr id="29" name="TextBox 28">
            <a:extLst>
              <a:ext uri="{FF2B5EF4-FFF2-40B4-BE49-F238E27FC236}">
                <a16:creationId xmlns:a16="http://schemas.microsoft.com/office/drawing/2014/main" id="{F31F238A-D83B-ADD1-EA5F-663A36CFA603}"/>
              </a:ext>
            </a:extLst>
          </p:cNvPr>
          <p:cNvSpPr txBox="1"/>
          <p:nvPr/>
        </p:nvSpPr>
        <p:spPr>
          <a:xfrm>
            <a:off x="7533657" y="3374626"/>
            <a:ext cx="10999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Professor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pic>
        <p:nvPicPr>
          <p:cNvPr id="37" name="Picture 36" descr="A black text on a white background&#10;&#10;Description automatically generated">
            <a:extLst>
              <a:ext uri="{FF2B5EF4-FFF2-40B4-BE49-F238E27FC236}">
                <a16:creationId xmlns:a16="http://schemas.microsoft.com/office/drawing/2014/main" id="{71337C61-4B76-DC57-BD9B-AAD1A4350C8D}"/>
              </a:ext>
            </a:extLst>
          </p:cNvPr>
          <p:cNvPicPr>
            <a:picLocks noChangeAspect="1"/>
          </p:cNvPicPr>
          <p:nvPr/>
        </p:nvPicPr>
        <p:blipFill>
          <a:blip r:embed="rId4"/>
          <a:stretch>
            <a:fillRect/>
          </a:stretch>
        </p:blipFill>
        <p:spPr>
          <a:xfrm>
            <a:off x="5469835" y="5699071"/>
            <a:ext cx="4954143" cy="828452"/>
          </a:xfrm>
          <a:prstGeom prst="rect">
            <a:avLst/>
          </a:prstGeom>
        </p:spPr>
      </p:pic>
      <p:sp>
        <p:nvSpPr>
          <p:cNvPr id="2" name="Rectangle 5">
            <a:extLst>
              <a:ext uri="{FF2B5EF4-FFF2-40B4-BE49-F238E27FC236}">
                <a16:creationId xmlns:a16="http://schemas.microsoft.com/office/drawing/2014/main" id="{5F79D442-7026-AAC2-D6AD-4BE76187B8EA}"/>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D504F3AB-A120-4E3D-98E4-4EFA1488486A}"/>
              </a:ext>
            </a:extLst>
          </p:cNvPr>
          <p:cNvSpPr txBox="1"/>
          <p:nvPr/>
        </p:nvSpPr>
        <p:spPr>
          <a:xfrm>
            <a:off x="7788374" y="1662695"/>
            <a:ext cx="1690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Realizable Entity</a:t>
            </a:r>
          </a:p>
        </p:txBody>
      </p:sp>
      <p:cxnSp>
        <p:nvCxnSpPr>
          <p:cNvPr id="38" name="Straight Arrow Connector 37">
            <a:extLst>
              <a:ext uri="{FF2B5EF4-FFF2-40B4-BE49-F238E27FC236}">
                <a16:creationId xmlns:a16="http://schemas.microsoft.com/office/drawing/2014/main" id="{1FDA4CCD-DF6E-C6FE-DADA-643CCFE58D4C}"/>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36825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E0F14-7F3F-57AE-4974-6EA4EA2F5882}"/>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FD48553D-CECB-6D1E-4983-285E4423B9C6}"/>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3A58BFE5-BD2F-0D7E-6966-B1C579E921C6}"/>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D81A8721-88A8-5A1A-99D0-46636FB3E845}"/>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ED9B2345-DD88-BE83-BB2D-96ACE3FFF5D5}"/>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E9398234-83D7-62E0-1776-DAE3A969B4B1}"/>
              </a:ext>
            </a:extLst>
          </p:cNvPr>
          <p:cNvSpPr>
            <a:spLocks noGrp="1"/>
          </p:cNvSpPr>
          <p:nvPr>
            <p:ph type="title"/>
          </p:nvPr>
        </p:nvSpPr>
        <p:spPr>
          <a:xfrm>
            <a:off x="838200" y="365125"/>
            <a:ext cx="11353800" cy="1325563"/>
          </a:xfrm>
        </p:spPr>
        <p:txBody>
          <a:bodyPr/>
          <a:lstStyle/>
          <a:p>
            <a:r>
              <a:rPr lang="en-US"/>
              <a:t>Barry Smith bearer_of SUNY Professor</a:t>
            </a:r>
          </a:p>
        </p:txBody>
      </p:sp>
      <p:sp>
        <p:nvSpPr>
          <p:cNvPr id="13" name="Rectangle 5">
            <a:extLst>
              <a:ext uri="{FF2B5EF4-FFF2-40B4-BE49-F238E27FC236}">
                <a16:creationId xmlns:a16="http://schemas.microsoft.com/office/drawing/2014/main" id="{4D53D510-0AB5-339A-F083-A26E4AD00338}"/>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64715680-6104-4036-1272-22639936ECD5}"/>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21" name="TextBox 20">
            <a:extLst>
              <a:ext uri="{FF2B5EF4-FFF2-40B4-BE49-F238E27FC236}">
                <a16:creationId xmlns:a16="http://schemas.microsoft.com/office/drawing/2014/main" id="{23DA68B1-C2C5-4CDE-D80B-BF58CD838628}"/>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sp>
        <p:nvSpPr>
          <p:cNvPr id="26" name="Rectangle 5">
            <a:extLst>
              <a:ext uri="{FF2B5EF4-FFF2-40B4-BE49-F238E27FC236}">
                <a16:creationId xmlns:a16="http://schemas.microsoft.com/office/drawing/2014/main" id="{59340F23-E14A-8F83-FF99-17F758EF1DB6}"/>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7" name="Rectangle 5">
            <a:extLst>
              <a:ext uri="{FF2B5EF4-FFF2-40B4-BE49-F238E27FC236}">
                <a16:creationId xmlns:a16="http://schemas.microsoft.com/office/drawing/2014/main" id="{E6A36FA9-654F-43D4-4B22-CBC65D521057}"/>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E1E2FDB9-B784-0F36-0E84-0A2566135B2F}"/>
              </a:ext>
            </a:extLst>
          </p:cNvPr>
          <p:cNvSpPr txBox="1"/>
          <p:nvPr/>
        </p:nvSpPr>
        <p:spPr>
          <a:xfrm>
            <a:off x="8012468" y="2444812"/>
            <a:ext cx="589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sp>
        <p:nvSpPr>
          <p:cNvPr id="29" name="TextBox 28">
            <a:extLst>
              <a:ext uri="{FF2B5EF4-FFF2-40B4-BE49-F238E27FC236}">
                <a16:creationId xmlns:a16="http://schemas.microsoft.com/office/drawing/2014/main" id="{1132A921-B149-BBF8-F60A-DA078751EB60}"/>
              </a:ext>
            </a:extLst>
          </p:cNvPr>
          <p:cNvSpPr txBox="1"/>
          <p:nvPr/>
        </p:nvSpPr>
        <p:spPr>
          <a:xfrm>
            <a:off x="7533657" y="3374626"/>
            <a:ext cx="10999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Professor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pic>
        <p:nvPicPr>
          <p:cNvPr id="37" name="Picture 36" descr="A black text on a white background&#10;&#10;Description automatically generated">
            <a:extLst>
              <a:ext uri="{FF2B5EF4-FFF2-40B4-BE49-F238E27FC236}">
                <a16:creationId xmlns:a16="http://schemas.microsoft.com/office/drawing/2014/main" id="{28A3AE15-023F-32F7-3644-91C177BCD3BE}"/>
              </a:ext>
            </a:extLst>
          </p:cNvPr>
          <p:cNvPicPr>
            <a:picLocks noChangeAspect="1"/>
          </p:cNvPicPr>
          <p:nvPr/>
        </p:nvPicPr>
        <p:blipFill>
          <a:blip r:embed="rId4"/>
          <a:stretch>
            <a:fillRect/>
          </a:stretch>
        </p:blipFill>
        <p:spPr>
          <a:xfrm>
            <a:off x="5469835" y="5699071"/>
            <a:ext cx="4954143" cy="828452"/>
          </a:xfrm>
          <a:prstGeom prst="rect">
            <a:avLst/>
          </a:prstGeom>
        </p:spPr>
      </p:pic>
      <p:cxnSp>
        <p:nvCxnSpPr>
          <p:cNvPr id="41" name="Straight Arrow Connector 40">
            <a:extLst>
              <a:ext uri="{FF2B5EF4-FFF2-40B4-BE49-F238E27FC236}">
                <a16:creationId xmlns:a16="http://schemas.microsoft.com/office/drawing/2014/main" id="{9E04DA28-524A-59C8-06A2-756F531A0FCA}"/>
              </a:ext>
            </a:extLst>
          </p:cNvPr>
          <p:cNvCxnSpPr>
            <a:cxnSpLocks/>
            <a:stCxn id="3" idx="3"/>
            <a:endCxn id="37" idx="1"/>
          </p:cNvCxnSpPr>
          <p:nvPr/>
        </p:nvCxnSpPr>
        <p:spPr>
          <a:xfrm flipV="1">
            <a:off x="4143476" y="6113297"/>
            <a:ext cx="1326359" cy="1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5">
            <a:extLst>
              <a:ext uri="{FF2B5EF4-FFF2-40B4-BE49-F238E27FC236}">
                <a16:creationId xmlns:a16="http://schemas.microsoft.com/office/drawing/2014/main" id="{00FE34F4-9705-4C8F-E111-022C09488E09}"/>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AE4B5F36-9D39-5801-7856-D6EFEBC1AE27}"/>
              </a:ext>
            </a:extLst>
          </p:cNvPr>
          <p:cNvSpPr txBox="1"/>
          <p:nvPr/>
        </p:nvSpPr>
        <p:spPr>
          <a:xfrm>
            <a:off x="7788374" y="1662695"/>
            <a:ext cx="1690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Realizable Entity</a:t>
            </a:r>
          </a:p>
        </p:txBody>
      </p:sp>
      <p:sp>
        <p:nvSpPr>
          <p:cNvPr id="5" name="Rectangle 5">
            <a:extLst>
              <a:ext uri="{FF2B5EF4-FFF2-40B4-BE49-F238E27FC236}">
                <a16:creationId xmlns:a16="http://schemas.microsoft.com/office/drawing/2014/main" id="{604AD0CF-B137-9172-EC8C-55A528397AF1}"/>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2B5EC70A-99FE-A0D3-76F4-FFF02C9D118A}"/>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cxnSp>
        <p:nvCxnSpPr>
          <p:cNvPr id="23" name="Straight Arrow Connector 22">
            <a:extLst>
              <a:ext uri="{FF2B5EF4-FFF2-40B4-BE49-F238E27FC236}">
                <a16:creationId xmlns:a16="http://schemas.microsoft.com/office/drawing/2014/main" id="{EDEF0A57-F232-1EA0-B05C-AC4FD842022B}"/>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635C224-E34A-A127-6923-E74E44C615E3}"/>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76762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A9F2-99F8-66D7-0FF9-B9D29DF79074}"/>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7902AF9-67C7-8339-2854-1A9A99566B84}"/>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66C9F14-1798-8C87-A680-9BF01AB850C3}"/>
              </a:ext>
            </a:extLst>
          </p:cNvPr>
          <p:cNvSpPr>
            <a:spLocks noGrp="1"/>
          </p:cNvSpPr>
          <p:nvPr>
            <p:ph type="title"/>
          </p:nvPr>
        </p:nvSpPr>
        <p:spPr>
          <a:xfrm>
            <a:off x="838200" y="365125"/>
            <a:ext cx="10515600" cy="1325563"/>
          </a:xfrm>
        </p:spPr>
        <p:txBody>
          <a:bodyPr/>
          <a:lstStyle/>
          <a:p>
            <a:r>
              <a:rPr lang="en-US"/>
              <a:t>Function</a:t>
            </a:r>
          </a:p>
        </p:txBody>
      </p:sp>
      <p:sp>
        <p:nvSpPr>
          <p:cNvPr id="2" name="Oval 1">
            <a:extLst>
              <a:ext uri="{FF2B5EF4-FFF2-40B4-BE49-F238E27FC236}">
                <a16:creationId xmlns:a16="http://schemas.microsoft.com/office/drawing/2014/main" id="{E63881D6-1B0D-159E-B2AC-5567319E047E}"/>
              </a:ext>
            </a:extLst>
          </p:cNvPr>
          <p:cNvSpPr/>
          <p:nvPr/>
        </p:nvSpPr>
        <p:spPr>
          <a:xfrm>
            <a:off x="7453744" y="5195454"/>
            <a:ext cx="886691" cy="39989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49967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Function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Function</a:t>
            </a:r>
          </a:p>
          <a:p>
            <a:pPr marL="457200" lvl="1" indent="0" algn="ctr">
              <a:buNone/>
            </a:pPr>
            <a:r>
              <a:rPr lang="en-US" sz="2800"/>
              <a:t>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pPr marL="457200" lvl="1" indent="0" algn="ctr">
              <a:buNone/>
            </a:pPr>
            <a:endParaRPr lang="en-US" sz="2800"/>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6"/>
            <a:ext cx="10001518" cy="25180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86110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C60C9-9618-70C5-ECE7-28BCCBAE8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00" t="21838" r="26666" b="12946"/>
          <a:stretch>
            <a:fillRect/>
          </a:stretch>
        </p:blipFill>
        <p:spPr bwMode="auto">
          <a:xfrm>
            <a:off x="1943100" y="55343"/>
            <a:ext cx="8483600" cy="643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D230C0A-AAEB-76EF-E9FD-3D27084610B3}"/>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6" name="Picture 5" descr="A group of knives on a table&#10;&#10;Description automatically generated">
            <a:extLst>
              <a:ext uri="{FF2B5EF4-FFF2-40B4-BE49-F238E27FC236}">
                <a16:creationId xmlns:a16="http://schemas.microsoft.com/office/drawing/2014/main" id="{767E101F-C24F-C907-53FE-5FE00E662879}"/>
              </a:ext>
            </a:extLst>
          </p:cNvPr>
          <p:cNvPicPr>
            <a:picLocks noChangeAspect="1"/>
          </p:cNvPicPr>
          <p:nvPr/>
        </p:nvPicPr>
        <p:blipFill>
          <a:blip r:embed="rId3"/>
          <a:stretch>
            <a:fillRect/>
          </a:stretch>
        </p:blipFill>
        <p:spPr>
          <a:xfrm>
            <a:off x="0" y="-20571"/>
            <a:ext cx="12192000" cy="6899144"/>
          </a:xfrm>
          <a:prstGeom prst="rect">
            <a:avLst/>
          </a:prstGeom>
        </p:spPr>
      </p:pic>
    </p:spTree>
    <p:extLst>
      <p:ext uri="{BB962C8B-B14F-4D97-AF65-F5344CB8AC3E}">
        <p14:creationId xmlns:p14="http://schemas.microsoft.com/office/powerpoint/2010/main" val="20820410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Function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Function</a:t>
            </a:r>
          </a:p>
          <a:p>
            <a:pPr marL="457200" lvl="1" indent="0" algn="ctr">
              <a:buNone/>
            </a:pPr>
            <a:r>
              <a:rPr lang="en-US" sz="2800"/>
              <a:t>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pPr marL="457200" lvl="1" indent="0" algn="ctr">
              <a:buNone/>
            </a:pPr>
            <a:endParaRPr lang="en-US" sz="2800"/>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6"/>
            <a:ext cx="10001518" cy="25180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E4460559-E3AA-004C-252F-72505B9285B4}"/>
              </a:ext>
            </a:extLst>
          </p:cNvPr>
          <p:cNvSpPr txBox="1"/>
          <p:nvPr/>
        </p:nvSpPr>
        <p:spPr>
          <a:xfrm>
            <a:off x="4282826" y="5653743"/>
            <a:ext cx="41404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PURPOSE GROUNDED</a:t>
            </a:r>
          </a:p>
        </p:txBody>
      </p:sp>
    </p:spTree>
    <p:extLst>
      <p:ext uri="{BB962C8B-B14F-4D97-AF65-F5344CB8AC3E}">
        <p14:creationId xmlns:p14="http://schemas.microsoft.com/office/powerpoint/2010/main" val="349388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54EE3-D149-E975-10DD-AC773816D9CE}"/>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47B3E28B-CB5A-5A42-6929-D71135F34097}"/>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973F2871-6330-3959-4205-B333489E9FD1}"/>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EF0E4E5F-0EBB-F162-49AC-7C9E47E2868D}"/>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SILOS ARE EVERYWHERE</a:t>
            </a:r>
          </a:p>
          <a:p>
            <a:endParaRPr lang="en-US"/>
          </a:p>
        </p:txBody>
      </p:sp>
    </p:spTree>
    <p:extLst>
      <p:ext uri="{BB962C8B-B14F-4D97-AF65-F5344CB8AC3E}">
        <p14:creationId xmlns:p14="http://schemas.microsoft.com/office/powerpoint/2010/main" val="3406180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BCF16-DCD5-10FD-32A4-FE5257CFE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B3FB1-2043-720E-99F9-B906BC569C6F}"/>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8AAF9048-A7C2-86E4-94F8-458BD56FB1CA}"/>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chemeClr val="accent6"/>
                </a:solidFill>
              </a:rPr>
              <a:t>specifically dependent </a:t>
            </a:r>
            <a:r>
              <a:rPr lang="en-US"/>
              <a:t>and </a:t>
            </a:r>
            <a:r>
              <a:rPr lang="en-US" b="1">
                <a:solidFill>
                  <a:srgbClr val="FF0000"/>
                </a:solidFill>
              </a:rPr>
              <a:t>generically dependent entities</a:t>
            </a:r>
            <a:r>
              <a:rPr lang="en-US"/>
              <a:t>, as well as </a:t>
            </a:r>
            <a:r>
              <a:rPr lang="en-US" b="1">
                <a:solidFill>
                  <a:schemeClr val="accent6"/>
                </a:solidFill>
              </a:rPr>
              <a:t>processes</a:t>
            </a:r>
            <a:r>
              <a:rPr lang="en-US"/>
              <a:t> </a:t>
            </a:r>
          </a:p>
        </p:txBody>
      </p:sp>
    </p:spTree>
    <p:extLst>
      <p:ext uri="{BB962C8B-B14F-4D97-AF65-F5344CB8AC3E}">
        <p14:creationId xmlns:p14="http://schemas.microsoft.com/office/powerpoint/2010/main" val="28044221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ABA-2566-3612-BD4D-5D2FF4F946E2}"/>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8959209-A1F8-2969-E4BB-1ED311E5EEDE}"/>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1837431-92DF-9143-DC26-C64BB8E240A1}"/>
              </a:ext>
            </a:extLst>
          </p:cNvPr>
          <p:cNvSpPr>
            <a:spLocks noGrp="1"/>
          </p:cNvSpPr>
          <p:nvPr>
            <p:ph type="title"/>
          </p:nvPr>
        </p:nvSpPr>
        <p:spPr>
          <a:xfrm>
            <a:off x="838200" y="365125"/>
            <a:ext cx="10515600" cy="1325563"/>
          </a:xfrm>
        </p:spPr>
        <p:txBody>
          <a:bodyPr/>
          <a:lstStyle/>
          <a:p>
            <a:r>
              <a:rPr lang="en-US"/>
              <a:t>Generically Dependent Continuant</a:t>
            </a:r>
          </a:p>
        </p:txBody>
      </p:sp>
      <p:sp>
        <p:nvSpPr>
          <p:cNvPr id="2" name="Oval 1">
            <a:extLst>
              <a:ext uri="{FF2B5EF4-FFF2-40B4-BE49-F238E27FC236}">
                <a16:creationId xmlns:a16="http://schemas.microsoft.com/office/drawing/2014/main" id="{A68F644A-E5D3-249A-4B91-CE628D09C04C}"/>
              </a:ext>
            </a:extLst>
          </p:cNvPr>
          <p:cNvSpPr/>
          <p:nvPr/>
        </p:nvSpPr>
        <p:spPr>
          <a:xfrm>
            <a:off x="2396835" y="3089564"/>
            <a:ext cx="2646220" cy="44145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906592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F3CA-F3F8-4B3E-8297-888740AF9914}"/>
              </a:ext>
            </a:extLst>
          </p:cNvPr>
          <p:cNvSpPr>
            <a:spLocks noGrp="1"/>
          </p:cNvSpPr>
          <p:nvPr>
            <p:ph type="title"/>
          </p:nvPr>
        </p:nvSpPr>
        <p:spPr/>
        <p:txBody>
          <a:bodyPr/>
          <a:lstStyle/>
          <a:p>
            <a:r>
              <a:rPr lang="en-US" dirty="0"/>
              <a:t>Pattern Recognition</a:t>
            </a:r>
          </a:p>
        </p:txBody>
      </p:sp>
      <p:sp>
        <p:nvSpPr>
          <p:cNvPr id="3" name="Content Placeholder 2">
            <a:extLst>
              <a:ext uri="{FF2B5EF4-FFF2-40B4-BE49-F238E27FC236}">
                <a16:creationId xmlns:a16="http://schemas.microsoft.com/office/drawing/2014/main" id="{B3C75177-31A4-45C0-AC7D-CFD419FB838D}"/>
              </a:ext>
            </a:extLst>
          </p:cNvPr>
          <p:cNvSpPr>
            <a:spLocks noGrp="1"/>
          </p:cNvSpPr>
          <p:nvPr>
            <p:ph idx="1"/>
          </p:nvPr>
        </p:nvSpPr>
        <p:spPr/>
        <p:txBody>
          <a:bodyPr/>
          <a:lstStyle/>
          <a:p>
            <a:r>
              <a:rPr lang="en-US" dirty="0"/>
              <a:t>We’re disposed to recognize patterns with our perceptual faculties…</a:t>
            </a:r>
          </a:p>
        </p:txBody>
      </p:sp>
      <p:pic>
        <p:nvPicPr>
          <p:cNvPr id="4" name="Picture 2" descr="Computers See Faces in the Clouds, Just Like You">
            <a:extLst>
              <a:ext uri="{FF2B5EF4-FFF2-40B4-BE49-F238E27FC236}">
                <a16:creationId xmlns:a16="http://schemas.microsoft.com/office/drawing/2014/main" id="{11643ED6-98D1-B158-9C34-010CBDE37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388" y="2506662"/>
            <a:ext cx="7401224" cy="4163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2023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F3CA-F3F8-4B3E-8297-888740AF9914}"/>
              </a:ext>
            </a:extLst>
          </p:cNvPr>
          <p:cNvSpPr>
            <a:spLocks noGrp="1"/>
          </p:cNvSpPr>
          <p:nvPr>
            <p:ph type="title"/>
          </p:nvPr>
        </p:nvSpPr>
        <p:spPr/>
        <p:txBody>
          <a:bodyPr/>
          <a:lstStyle/>
          <a:p>
            <a:r>
              <a:rPr lang="en-US" dirty="0"/>
              <a:t>Pattern Recognition</a:t>
            </a:r>
          </a:p>
        </p:txBody>
      </p:sp>
      <p:sp>
        <p:nvSpPr>
          <p:cNvPr id="3" name="Content Placeholder 2">
            <a:extLst>
              <a:ext uri="{FF2B5EF4-FFF2-40B4-BE49-F238E27FC236}">
                <a16:creationId xmlns:a16="http://schemas.microsoft.com/office/drawing/2014/main" id="{B3C75177-31A4-45C0-AC7D-CFD419FB838D}"/>
              </a:ext>
            </a:extLst>
          </p:cNvPr>
          <p:cNvSpPr>
            <a:spLocks noGrp="1"/>
          </p:cNvSpPr>
          <p:nvPr>
            <p:ph idx="1"/>
          </p:nvPr>
        </p:nvSpPr>
        <p:spPr/>
        <p:txBody>
          <a:bodyPr/>
          <a:lstStyle/>
          <a:p>
            <a:r>
              <a:rPr lang="en-US" dirty="0"/>
              <a:t>We’re disposed to recognize patterns with our perceptual faculties…</a:t>
            </a:r>
          </a:p>
          <a:p>
            <a:endParaRPr lang="en-US" dirty="0"/>
          </a:p>
          <a:p>
            <a:r>
              <a:rPr lang="en-US" dirty="0"/>
              <a:t>…and with our cognitive faculties…</a:t>
            </a:r>
          </a:p>
        </p:txBody>
      </p:sp>
      <p:pic>
        <p:nvPicPr>
          <p:cNvPr id="4" name="Picture 2" descr="The Discovery of the DNA Double Helix: What It Means to Us All ...">
            <a:extLst>
              <a:ext uri="{FF2B5EF4-FFF2-40B4-BE49-F238E27FC236}">
                <a16:creationId xmlns:a16="http://schemas.microsoft.com/office/drawing/2014/main" id="{B9BC6DB1-A113-B4FC-5A3F-B664492E5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206" y="3880318"/>
            <a:ext cx="4645571" cy="26125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Photo 51' Changed the World | Live Science">
            <a:extLst>
              <a:ext uri="{FF2B5EF4-FFF2-40B4-BE49-F238E27FC236}">
                <a16:creationId xmlns:a16="http://schemas.microsoft.com/office/drawing/2014/main" id="{EE98F6B7-53DD-F3CC-A73A-861C11E9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56" t="6770" r="18704" b="5303"/>
          <a:stretch/>
        </p:blipFill>
        <p:spPr bwMode="auto">
          <a:xfrm>
            <a:off x="838200" y="3652775"/>
            <a:ext cx="2427890" cy="2701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F723A9-AFFC-A36C-3041-D494D2997B8B}"/>
              </a:ext>
            </a:extLst>
          </p:cNvPr>
          <p:cNvSpPr txBox="1"/>
          <p:nvPr/>
        </p:nvSpPr>
        <p:spPr>
          <a:xfrm>
            <a:off x="3266090" y="3880318"/>
            <a:ext cx="324108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Photo 51 </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crystallography </a:t>
            </a:r>
            <a:b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image</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by Rosalind</a:t>
            </a:r>
          </a:p>
        </p:txBody>
      </p:sp>
      <p:sp>
        <p:nvSpPr>
          <p:cNvPr id="7" name="TextBox 6">
            <a:extLst>
              <a:ext uri="{FF2B5EF4-FFF2-40B4-BE49-F238E27FC236}">
                <a16:creationId xmlns:a16="http://schemas.microsoft.com/office/drawing/2014/main" id="{8C6B5E61-4AE0-0E0F-10F1-85F48A2AB328}"/>
              </a:ext>
            </a:extLst>
          </p:cNvPr>
          <p:cNvSpPr txBox="1"/>
          <p:nvPr/>
        </p:nvSpPr>
        <p:spPr>
          <a:xfrm>
            <a:off x="3981012" y="5522937"/>
            <a:ext cx="3468194" cy="8309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Double-helix hypothesized </a:t>
            </a:r>
            <a:b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by Watson and Crick</a:t>
            </a:r>
          </a:p>
        </p:txBody>
      </p:sp>
    </p:spTree>
    <p:extLst>
      <p:ext uri="{BB962C8B-B14F-4D97-AF65-F5344CB8AC3E}">
        <p14:creationId xmlns:p14="http://schemas.microsoft.com/office/powerpoint/2010/main" val="4414844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934D-0D16-65C0-201F-B8F1041677A0}"/>
              </a:ext>
            </a:extLst>
          </p:cNvPr>
          <p:cNvSpPr>
            <a:spLocks noGrp="1"/>
          </p:cNvSpPr>
          <p:nvPr>
            <p:ph type="title"/>
          </p:nvPr>
        </p:nvSpPr>
        <p:spPr/>
        <p:txBody>
          <a:bodyPr/>
          <a:lstStyle/>
          <a:p>
            <a:r>
              <a:rPr lang="en-US"/>
              <a:t>BFO 1.0</a:t>
            </a:r>
          </a:p>
        </p:txBody>
      </p:sp>
      <p:sp>
        <p:nvSpPr>
          <p:cNvPr id="3" name="Content Placeholder 2">
            <a:extLst>
              <a:ext uri="{FF2B5EF4-FFF2-40B4-BE49-F238E27FC236}">
                <a16:creationId xmlns:a16="http://schemas.microsoft.com/office/drawing/2014/main" id="{194EF2F5-C29A-9E16-BCC3-986777AC5768}"/>
              </a:ext>
            </a:extLst>
          </p:cNvPr>
          <p:cNvSpPr>
            <a:spLocks noGrp="1"/>
          </p:cNvSpPr>
          <p:nvPr>
            <p:ph idx="1"/>
          </p:nvPr>
        </p:nvSpPr>
        <p:spPr>
          <a:xfrm>
            <a:off x="838200" y="1825625"/>
            <a:ext cx="10515600" cy="4895686"/>
          </a:xfrm>
        </p:spPr>
        <p:txBody>
          <a:bodyPr/>
          <a:lstStyle/>
          <a:p>
            <a:r>
              <a:rPr lang="en-US"/>
              <a:t>Earlier versions of BFO did not permit dependent entities to migrate from bearer to bearer</a:t>
            </a:r>
          </a:p>
          <a:p>
            <a:endParaRPr lang="en-US"/>
          </a:p>
          <a:p>
            <a:r>
              <a:rPr lang="en-US"/>
              <a:t>This is true in current versions of BFO for many cases, e.g. your smile is dependent on your face</a:t>
            </a:r>
          </a:p>
          <a:p>
            <a:endParaRPr lang="en-US"/>
          </a:p>
          <a:p>
            <a:r>
              <a:rPr lang="en-US"/>
              <a:t>As mentioned, dependent continuants that cannot migrate fall under the class </a:t>
            </a:r>
            <a:r>
              <a:rPr lang="en-US" b="1">
                <a:solidFill>
                  <a:schemeClr val="accent6"/>
                </a:solidFill>
              </a:rPr>
              <a:t>Specifically Dependent Continuant</a:t>
            </a:r>
          </a:p>
        </p:txBody>
      </p:sp>
    </p:spTree>
    <p:extLst>
      <p:ext uri="{BB962C8B-B14F-4D97-AF65-F5344CB8AC3E}">
        <p14:creationId xmlns:p14="http://schemas.microsoft.com/office/powerpoint/2010/main" val="10938574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505-4DBB-F588-6B98-F9838E74348E}"/>
              </a:ext>
            </a:extLst>
          </p:cNvPr>
          <p:cNvSpPr>
            <a:spLocks noGrp="1"/>
          </p:cNvSpPr>
          <p:nvPr>
            <p:ph type="title"/>
          </p:nvPr>
        </p:nvSpPr>
        <p:spPr/>
        <p:txBody>
          <a:bodyPr/>
          <a:lstStyle/>
          <a:p>
            <a:r>
              <a:rPr lang="en-US"/>
              <a:t>Patterns </a:t>
            </a:r>
          </a:p>
        </p:txBody>
      </p:sp>
      <p:sp>
        <p:nvSpPr>
          <p:cNvPr id="3" name="Content Placeholder 2">
            <a:extLst>
              <a:ext uri="{FF2B5EF4-FFF2-40B4-BE49-F238E27FC236}">
                <a16:creationId xmlns:a16="http://schemas.microsoft.com/office/drawing/2014/main" id="{859C5C7D-782E-B37A-8EA2-C0E55646299F}"/>
              </a:ext>
            </a:extLst>
          </p:cNvPr>
          <p:cNvSpPr>
            <a:spLocks noGrp="1"/>
          </p:cNvSpPr>
          <p:nvPr>
            <p:ph idx="1"/>
          </p:nvPr>
        </p:nvSpPr>
        <p:spPr>
          <a:xfrm>
            <a:off x="838199" y="1825625"/>
            <a:ext cx="10855037" cy="4351338"/>
          </a:xfrm>
        </p:spPr>
        <p:txBody>
          <a:bodyPr>
            <a:normAutofit/>
          </a:bodyPr>
          <a:lstStyle/>
          <a:p>
            <a:r>
              <a:rPr lang="en-US"/>
              <a:t>A need arose to represent dependent entities that could migrate across bearers</a:t>
            </a:r>
          </a:p>
          <a:p>
            <a:endParaRPr lang="en-US"/>
          </a:p>
          <a:p>
            <a:r>
              <a:rPr lang="en-US"/>
              <a:t>This need led to </a:t>
            </a:r>
            <a:r>
              <a:rPr lang="en-US" b="1">
                <a:solidFill>
                  <a:schemeClr val="accent6"/>
                </a:solidFill>
              </a:rPr>
              <a:t>generically dependent continuants</a:t>
            </a:r>
            <a:r>
              <a:rPr lang="en-US"/>
              <a:t>,</a:t>
            </a:r>
            <a:r>
              <a:rPr lang="en-US" b="1" i="1"/>
              <a:t> </a:t>
            </a:r>
            <a:r>
              <a:rPr lang="en-US"/>
              <a:t>continuants that are in some sense copyable, i.e. patterns</a:t>
            </a:r>
          </a:p>
          <a:p>
            <a:endParaRPr lang="en-US"/>
          </a:p>
          <a:p>
            <a:r>
              <a:rPr lang="en-US"/>
              <a:t>For example, “Snow is white” and “Schnee ist weiß” may be used to express numerically identical content, i.e. the same pattern </a:t>
            </a:r>
          </a:p>
          <a:p>
            <a:pPr marL="0" indent="0">
              <a:buNone/>
            </a:pPr>
            <a:endParaRPr lang="en-US"/>
          </a:p>
        </p:txBody>
      </p:sp>
    </p:spTree>
    <p:extLst>
      <p:ext uri="{BB962C8B-B14F-4D97-AF65-F5344CB8AC3E}">
        <p14:creationId xmlns:p14="http://schemas.microsoft.com/office/powerpoint/2010/main" val="16657758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8F94D-977C-04B1-2130-AC17B09731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3D675-03C3-1EFB-3E5A-897AC3A93906}"/>
              </a:ext>
            </a:extLst>
          </p:cNvPr>
          <p:cNvSpPr>
            <a:spLocks noGrp="1"/>
          </p:cNvSpPr>
          <p:nvPr>
            <p:ph type="title"/>
          </p:nvPr>
        </p:nvSpPr>
        <p:spPr/>
        <p:txBody>
          <a:bodyPr/>
          <a:lstStyle/>
          <a:p>
            <a:r>
              <a:rPr lang="en-US"/>
              <a:t>Real Patterns </a:t>
            </a:r>
          </a:p>
        </p:txBody>
      </p:sp>
      <p:sp>
        <p:nvSpPr>
          <p:cNvPr id="3" name="Content Placeholder 2">
            <a:extLst>
              <a:ext uri="{FF2B5EF4-FFF2-40B4-BE49-F238E27FC236}">
                <a16:creationId xmlns:a16="http://schemas.microsoft.com/office/drawing/2014/main" id="{397E10CA-6CA8-5BAA-FB07-54B0DDE694EB}"/>
              </a:ext>
            </a:extLst>
          </p:cNvPr>
          <p:cNvSpPr>
            <a:spLocks noGrp="1"/>
          </p:cNvSpPr>
          <p:nvPr>
            <p:ph idx="1"/>
          </p:nvPr>
        </p:nvSpPr>
        <p:spPr>
          <a:xfrm>
            <a:off x="838200" y="1825625"/>
            <a:ext cx="10515600" cy="4820272"/>
          </a:xfrm>
        </p:spPr>
        <p:txBody>
          <a:bodyPr>
            <a:normAutofit/>
          </a:bodyPr>
          <a:lstStyle/>
          <a:p>
            <a:r>
              <a:rPr lang="en-US"/>
              <a:t>Some patterns are necessarily </a:t>
            </a:r>
            <a:r>
              <a:rPr lang="en-US" b="1">
                <a:solidFill>
                  <a:srgbClr val="FF0000"/>
                </a:solidFill>
              </a:rPr>
              <a:t>about</a:t>
            </a:r>
            <a:r>
              <a:rPr lang="en-US" i="1"/>
              <a:t> </a:t>
            </a:r>
            <a:r>
              <a:rPr lang="en-US"/>
              <a:t>something; some patterns are not</a:t>
            </a:r>
          </a:p>
          <a:p>
            <a:endParaRPr lang="en-US"/>
          </a:p>
          <a:p>
            <a:r>
              <a:rPr lang="en-US"/>
              <a:t>“Snow is white” expresses content that is </a:t>
            </a:r>
            <a:r>
              <a:rPr lang="en-US" b="1">
                <a:solidFill>
                  <a:srgbClr val="FF0000"/>
                </a:solidFill>
              </a:rPr>
              <a:t>about</a:t>
            </a:r>
            <a:r>
              <a:rPr lang="en-US"/>
              <a:t> snow</a:t>
            </a:r>
          </a:p>
          <a:p>
            <a:endParaRPr lang="en-US"/>
          </a:p>
          <a:p>
            <a:r>
              <a:rPr lang="en-US"/>
              <a:t>“cm” or “.” are not necessarily </a:t>
            </a:r>
            <a:r>
              <a:rPr lang="en-US" b="1">
                <a:solidFill>
                  <a:srgbClr val="FF0000"/>
                </a:solidFill>
              </a:rPr>
              <a:t>about</a:t>
            </a:r>
            <a:r>
              <a:rPr lang="en-US"/>
              <a:t> anything; they are nevertheless patterns</a:t>
            </a:r>
          </a:p>
          <a:p>
            <a:endParaRPr lang="en-US"/>
          </a:p>
          <a:p>
            <a:r>
              <a:rPr lang="en-US"/>
              <a:t>Most </a:t>
            </a:r>
            <a:r>
              <a:rPr lang="en-US" b="1">
                <a:solidFill>
                  <a:schemeClr val="accent6"/>
                </a:solidFill>
              </a:rPr>
              <a:t>generically dependent entities </a:t>
            </a:r>
            <a:r>
              <a:rPr lang="en-US"/>
              <a:t>represented in BFO extensions are patterns that are </a:t>
            </a:r>
            <a:r>
              <a:rPr lang="en-US" b="1">
                <a:solidFill>
                  <a:srgbClr val="FF0000"/>
                </a:solidFill>
              </a:rPr>
              <a:t>about</a:t>
            </a:r>
            <a:r>
              <a:rPr lang="en-US"/>
              <a:t> something </a:t>
            </a:r>
          </a:p>
        </p:txBody>
      </p:sp>
    </p:spTree>
    <p:extLst>
      <p:ext uri="{BB962C8B-B14F-4D97-AF65-F5344CB8AC3E}">
        <p14:creationId xmlns:p14="http://schemas.microsoft.com/office/powerpoint/2010/main" val="4166125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93E0-AE88-8B39-01B3-9A67DBEB2B84}"/>
              </a:ext>
            </a:extLst>
          </p:cNvPr>
          <p:cNvSpPr>
            <a:spLocks noGrp="1"/>
          </p:cNvSpPr>
          <p:nvPr>
            <p:ph type="title"/>
          </p:nvPr>
        </p:nvSpPr>
        <p:spPr/>
        <p:txBody>
          <a:bodyPr/>
          <a:lstStyle/>
          <a:p>
            <a:r>
              <a:rPr lang="en-US"/>
              <a:t>Aboutness </a:t>
            </a:r>
          </a:p>
        </p:txBody>
      </p:sp>
      <p:sp>
        <p:nvSpPr>
          <p:cNvPr id="3" name="Content Placeholder 2">
            <a:extLst>
              <a:ext uri="{FF2B5EF4-FFF2-40B4-BE49-F238E27FC236}">
                <a16:creationId xmlns:a16="http://schemas.microsoft.com/office/drawing/2014/main" id="{F33D367A-E2ED-E87B-A620-44B2DC4E6C54}"/>
              </a:ext>
            </a:extLst>
          </p:cNvPr>
          <p:cNvSpPr>
            <a:spLocks noGrp="1"/>
          </p:cNvSpPr>
          <p:nvPr>
            <p:ph idx="1"/>
          </p:nvPr>
        </p:nvSpPr>
        <p:spPr/>
        <p:txBody>
          <a:bodyPr>
            <a:normAutofit/>
          </a:bodyPr>
          <a:lstStyle/>
          <a:p>
            <a:r>
              <a:rPr lang="en-US" b="1">
                <a:solidFill>
                  <a:schemeClr val="accent6"/>
                </a:solidFill>
              </a:rPr>
              <a:t>Information</a:t>
            </a:r>
            <a:r>
              <a:rPr lang="en-US"/>
              <a:t> is a pattern that is </a:t>
            </a:r>
            <a:r>
              <a:rPr lang="en-US" b="1">
                <a:solidFill>
                  <a:srgbClr val="FF0000"/>
                </a:solidFill>
              </a:rPr>
              <a:t>about</a:t>
            </a:r>
            <a:r>
              <a:rPr lang="en-US"/>
              <a:t> something </a:t>
            </a:r>
          </a:p>
          <a:p>
            <a:endParaRPr lang="en-US"/>
          </a:p>
          <a:p>
            <a:r>
              <a:rPr lang="en-US"/>
              <a:t>In BFO extensions - such as the Information Artifact Ontology and the Information Entity Ontology - information is represented by the class </a:t>
            </a:r>
            <a:r>
              <a:rPr lang="en-US" b="1">
                <a:solidFill>
                  <a:schemeClr val="accent6"/>
                </a:solidFill>
              </a:rPr>
              <a:t>Information Content Entity</a:t>
            </a:r>
          </a:p>
          <a:p>
            <a:endParaRPr lang="en-US"/>
          </a:p>
          <a:p>
            <a:r>
              <a:rPr lang="en-US"/>
              <a:t>Where the “is about” relation is understood to be primitive:</a:t>
            </a:r>
          </a:p>
          <a:p>
            <a:endParaRPr lang="en-US"/>
          </a:p>
        </p:txBody>
      </p:sp>
      <p:pic>
        <p:nvPicPr>
          <p:cNvPr id="5" name="Picture 4">
            <a:extLst>
              <a:ext uri="{FF2B5EF4-FFF2-40B4-BE49-F238E27FC236}">
                <a16:creationId xmlns:a16="http://schemas.microsoft.com/office/drawing/2014/main" id="{9D3F9A1B-8109-7305-1EDC-B546E0866618}"/>
              </a:ext>
            </a:extLst>
          </p:cNvPr>
          <p:cNvPicPr>
            <a:picLocks noChangeAspect="1"/>
          </p:cNvPicPr>
          <p:nvPr/>
        </p:nvPicPr>
        <p:blipFill>
          <a:blip r:embed="rId2"/>
          <a:stretch>
            <a:fillRect/>
          </a:stretch>
        </p:blipFill>
        <p:spPr>
          <a:xfrm>
            <a:off x="1622220" y="5476547"/>
            <a:ext cx="8947559" cy="835353"/>
          </a:xfrm>
          <a:prstGeom prst="rect">
            <a:avLst/>
          </a:prstGeom>
          <a:ln>
            <a:solidFill>
              <a:schemeClr val="tx1"/>
            </a:solidFill>
          </a:ln>
        </p:spPr>
      </p:pic>
    </p:spTree>
    <p:extLst>
      <p:ext uri="{BB962C8B-B14F-4D97-AF65-F5344CB8AC3E}">
        <p14:creationId xmlns:p14="http://schemas.microsoft.com/office/powerpoint/2010/main" val="9754182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4789D-63F1-F938-2816-F469806ACCEA}"/>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BBB1FF34-0BFC-EBE1-1A38-A1589DA5983D}"/>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25D8B0D3-8DAF-2C4B-785B-A6D4E1E2DED4}"/>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C1BB44C5-4D08-FBC8-63DE-4C4DE3EC148F}"/>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FB7917C6-C3B6-A9F9-25C2-0191EACAED8C}"/>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temp measure</a:t>
            </a:r>
          </a:p>
        </p:txBody>
      </p:sp>
      <p:cxnSp>
        <p:nvCxnSpPr>
          <p:cNvPr id="37895" name="AutoShape 7">
            <a:extLst>
              <a:ext uri="{FF2B5EF4-FFF2-40B4-BE49-F238E27FC236}">
                <a16:creationId xmlns:a16="http://schemas.microsoft.com/office/drawing/2014/main" id="{F703B6D9-709E-25E1-E778-83EFE2A344C6}"/>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3BF655C4-61BE-A758-C943-B9D1B1B6E4A6}"/>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406D2F46-7A69-39CA-DA35-1615C66CD3BD}"/>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8AADA39B-BD7B-BA5F-E436-3F73E688436A}"/>
              </a:ext>
            </a:extLst>
          </p:cNvPr>
          <p:cNvSpPr txBox="1">
            <a:spLocks noChangeArrowheads="1"/>
          </p:cNvSpPr>
          <p:nvPr/>
        </p:nvSpPr>
        <p:spPr bwMode="auto">
          <a:xfrm>
            <a:off x="6063205" y="5020684"/>
            <a:ext cx="40788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Many measures are about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independent continuants</a:t>
            </a:r>
          </a:p>
        </p:txBody>
      </p:sp>
      <p:sp>
        <p:nvSpPr>
          <p:cNvPr id="4" name="Title 3">
            <a:extLst>
              <a:ext uri="{FF2B5EF4-FFF2-40B4-BE49-F238E27FC236}">
                <a16:creationId xmlns:a16="http://schemas.microsoft.com/office/drawing/2014/main" id="{A7B3DA1F-7BC4-3DB6-8CCF-8FADAF4C116B}"/>
              </a:ext>
            </a:extLst>
          </p:cNvPr>
          <p:cNvSpPr>
            <a:spLocks noGrp="1"/>
          </p:cNvSpPr>
          <p:nvPr>
            <p:ph type="title"/>
          </p:nvPr>
        </p:nvSpPr>
        <p:spPr/>
        <p:txBody>
          <a:bodyPr/>
          <a:lstStyle/>
          <a:p>
            <a:r>
              <a:rPr lang="en-US"/>
              <a:t>Generically Dependent Continuant</a:t>
            </a:r>
          </a:p>
        </p:txBody>
      </p:sp>
      <p:sp>
        <p:nvSpPr>
          <p:cNvPr id="3" name="Curved Up Arrow 2">
            <a:extLst>
              <a:ext uri="{FF2B5EF4-FFF2-40B4-BE49-F238E27FC236}">
                <a16:creationId xmlns:a16="http://schemas.microsoft.com/office/drawing/2014/main" id="{1696AF6B-0319-1700-93D1-F4BFE5FF216C}"/>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D772CB2A-7AC7-9A19-92A8-2E194C239C41}"/>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902600DD-C6B4-15CB-8438-B9C1CD2D2233}"/>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0549FC6B-C918-4DFD-7830-9008B6B59DCD}"/>
              </a:ext>
            </a:extLst>
          </p:cNvPr>
          <p:cNvPicPr>
            <a:picLocks noChangeAspect="1"/>
          </p:cNvPicPr>
          <p:nvPr/>
        </p:nvPicPr>
        <p:blipFill>
          <a:blip r:embed="rId3"/>
          <a:stretch>
            <a:fillRect/>
          </a:stretch>
        </p:blipFill>
        <p:spPr>
          <a:xfrm>
            <a:off x="2209801" y="6218261"/>
            <a:ext cx="558803" cy="595810"/>
          </a:xfrm>
          <a:prstGeom prst="rect">
            <a:avLst/>
          </a:prstGeom>
        </p:spPr>
      </p:pic>
      <p:pic>
        <p:nvPicPr>
          <p:cNvPr id="11" name="Picture 10" descr="A blue and white thermometer&#10;&#10;Description automatically generated">
            <a:extLst>
              <a:ext uri="{FF2B5EF4-FFF2-40B4-BE49-F238E27FC236}">
                <a16:creationId xmlns:a16="http://schemas.microsoft.com/office/drawing/2014/main" id="{87C0C97B-A60D-5EE6-EAD4-5F8B9C1B91CD}"/>
              </a:ext>
            </a:extLst>
          </p:cNvPr>
          <p:cNvPicPr>
            <a:picLocks noChangeAspect="1"/>
          </p:cNvPicPr>
          <p:nvPr/>
        </p:nvPicPr>
        <p:blipFill>
          <a:blip r:embed="rId4"/>
          <a:stretch>
            <a:fillRect/>
          </a:stretch>
        </p:blipFill>
        <p:spPr>
          <a:xfrm rot="16200000">
            <a:off x="4295349" y="5839707"/>
            <a:ext cx="629504" cy="1386611"/>
          </a:xfrm>
          <a:prstGeom prst="rect">
            <a:avLst/>
          </a:prstGeom>
        </p:spPr>
      </p:pic>
    </p:spTree>
    <p:extLst>
      <p:ext uri="{BB962C8B-B14F-4D97-AF65-F5344CB8AC3E}">
        <p14:creationId xmlns:p14="http://schemas.microsoft.com/office/powerpoint/2010/main" val="347094379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DC9B-EB7D-E03F-9727-688640248862}"/>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A4A6A523-5BCF-C2F6-A96F-F2B769E95A05}"/>
              </a:ext>
            </a:extLst>
          </p:cNvPr>
          <p:cNvPicPr>
            <a:picLocks noGrp="1" noChangeAspect="1"/>
          </p:cNvPicPr>
          <p:nvPr>
            <p:ph idx="1"/>
          </p:nvPr>
        </p:nvPicPr>
        <p:blipFill>
          <a:blip r:embed="rId2"/>
          <a:stretch>
            <a:fillRect/>
          </a:stretch>
        </p:blipFill>
        <p:spPr>
          <a:xfrm>
            <a:off x="1720403" y="1459094"/>
            <a:ext cx="9633397" cy="5231382"/>
          </a:xfrm>
        </p:spPr>
      </p:pic>
    </p:spTree>
    <p:extLst>
      <p:ext uri="{BB962C8B-B14F-4D97-AF65-F5344CB8AC3E}">
        <p14:creationId xmlns:p14="http://schemas.microsoft.com/office/powerpoint/2010/main" val="2217371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F4676-704C-632E-9578-7B2D92997514}"/>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85ACF8B0-34FC-8F9C-64EA-11F1166931E7}"/>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4AC8039C-04BD-E2CC-F417-7AC784C22AE7}"/>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2A310932-1238-574C-89B8-B9FD45C6BA28}"/>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HOW DO WE ADDRESS THEM?</a:t>
            </a:r>
            <a:endParaRPr lang="en-US"/>
          </a:p>
          <a:p>
            <a:endParaRPr lang="en-US"/>
          </a:p>
        </p:txBody>
      </p:sp>
    </p:spTree>
    <p:extLst>
      <p:ext uri="{BB962C8B-B14F-4D97-AF65-F5344CB8AC3E}">
        <p14:creationId xmlns:p14="http://schemas.microsoft.com/office/powerpoint/2010/main" val="40748165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DC0F5-D828-B233-D9F2-494938734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6A85A-63E3-E0B5-8A56-11D68E278929}"/>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6000DFB7-2D73-883B-E1BF-06D9B8334D39}"/>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887759E6-3A55-3FD6-1D19-0494DD2C0DB7}"/>
              </a:ext>
            </a:extLst>
          </p:cNvPr>
          <p:cNvSpPr txBox="1">
            <a:spLocks noChangeArrowheads="1"/>
          </p:cNvSpPr>
          <p:nvPr/>
        </p:nvSpPr>
        <p:spPr bwMode="auto">
          <a:xfrm>
            <a:off x="838200" y="5226746"/>
            <a:ext cx="4809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An object has some quality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interest, such as length</a:t>
            </a:r>
          </a:p>
        </p:txBody>
      </p:sp>
    </p:spTree>
    <p:extLst>
      <p:ext uri="{BB962C8B-B14F-4D97-AF65-F5344CB8AC3E}">
        <p14:creationId xmlns:p14="http://schemas.microsoft.com/office/powerpoint/2010/main" val="1759007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024F5-EBF5-2FC5-815D-73385DCF43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7FC20-68F6-231C-4574-FF42B218845F}"/>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2C45E1E0-1F98-3908-D844-9855AF30D433}"/>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79711591-D537-DF59-3D7C-63AA604434EC}"/>
              </a:ext>
            </a:extLst>
          </p:cNvPr>
          <p:cNvSpPr txBox="1">
            <a:spLocks noChangeArrowheads="1"/>
          </p:cNvSpPr>
          <p:nvPr/>
        </p:nvSpPr>
        <p:spPr bwMode="auto">
          <a:xfrm>
            <a:off x="572680" y="3498084"/>
            <a:ext cx="384624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...which is measured by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information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content entity...</a:t>
            </a:r>
          </a:p>
        </p:txBody>
      </p:sp>
    </p:spTree>
    <p:extLst>
      <p:ext uri="{BB962C8B-B14F-4D97-AF65-F5344CB8AC3E}">
        <p14:creationId xmlns:p14="http://schemas.microsoft.com/office/powerpoint/2010/main" val="25228815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0286-2B2A-5A2A-CC15-0E84B02A3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D2CC6-86BD-134D-827B-8E46F34274EC}"/>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0BA72AA1-C9AC-B446-778A-8A31CD3BE6E5}"/>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300501A4-DFB9-E7A5-D335-3B9AD08DC970}"/>
              </a:ext>
            </a:extLst>
          </p:cNvPr>
          <p:cNvSpPr txBox="1">
            <a:spLocks noChangeArrowheads="1"/>
          </p:cNvSpPr>
          <p:nvPr/>
        </p:nvSpPr>
        <p:spPr bwMode="auto">
          <a:xfrm>
            <a:off x="130083" y="2307603"/>
            <a:ext cx="2146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...inhering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 a bearer... </a:t>
            </a:r>
          </a:p>
        </p:txBody>
      </p:sp>
    </p:spTree>
    <p:extLst>
      <p:ext uri="{BB962C8B-B14F-4D97-AF65-F5344CB8AC3E}">
        <p14:creationId xmlns:p14="http://schemas.microsoft.com/office/powerpoint/2010/main" val="33045991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98E9-F7F4-6407-D41E-35F3DCA6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1563D-83F8-A388-B75F-0DC011EA2C7B}"/>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807F414A-EC06-B435-E58D-4663B80F4A85}"/>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6AEA133F-0429-D7B9-0B49-33E7921903BB}"/>
              </a:ext>
            </a:extLst>
          </p:cNvPr>
          <p:cNvSpPr txBox="1">
            <a:spLocks noChangeArrowheads="1"/>
          </p:cNvSpPr>
          <p:nvPr/>
        </p:nvSpPr>
        <p:spPr bwMode="auto">
          <a:xfrm>
            <a:off x="387590" y="2113089"/>
            <a:ext cx="323229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...with</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an associated</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measurement unit...</a:t>
            </a:r>
          </a:p>
        </p:txBody>
      </p:sp>
    </p:spTree>
    <p:extLst>
      <p:ext uri="{BB962C8B-B14F-4D97-AF65-F5344CB8AC3E}">
        <p14:creationId xmlns:p14="http://schemas.microsoft.com/office/powerpoint/2010/main" val="23144116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2AF8C-2502-ACEE-3C80-420B41C73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0B235-0644-2760-C678-BE685E55DADE}"/>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91CAD942-CBE1-73D7-2AF8-938055A827D6}"/>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B3F24ED0-31DD-0583-B9C6-716527F259ED}"/>
              </a:ext>
            </a:extLst>
          </p:cNvPr>
          <p:cNvSpPr txBox="1">
            <a:spLocks noChangeArrowheads="1"/>
          </p:cNvSpPr>
          <p:nvPr/>
        </p:nvSpPr>
        <p:spPr bwMode="auto">
          <a:xfrm>
            <a:off x="5094604" y="1459094"/>
            <a:ext cx="20027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...and value.</a:t>
            </a:r>
          </a:p>
        </p:txBody>
      </p:sp>
    </p:spTree>
    <p:extLst>
      <p:ext uri="{BB962C8B-B14F-4D97-AF65-F5344CB8AC3E}">
        <p14:creationId xmlns:p14="http://schemas.microsoft.com/office/powerpoint/2010/main" val="3190905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6DA56-40A5-A327-4C72-6DBFC1A9A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E5357-1B32-7B1C-39F3-32E12C5A8386}"/>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4AF554F7-2351-D925-EE54-6708EC74E153}"/>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6B568A71-86A3-6CB4-7865-E5650DAF0E4B}"/>
              </a:ext>
            </a:extLst>
          </p:cNvPr>
          <p:cNvSpPr txBox="1">
            <a:spLocks noChangeArrowheads="1"/>
          </p:cNvSpPr>
          <p:nvPr/>
        </p:nvSpPr>
        <p:spPr bwMode="auto">
          <a:xfrm>
            <a:off x="7258254" y="4563818"/>
            <a:ext cx="335412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measured by”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the inverse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measurement of”</a:t>
            </a:r>
          </a:p>
        </p:txBody>
      </p:sp>
    </p:spTree>
    <p:extLst>
      <p:ext uri="{BB962C8B-B14F-4D97-AF65-F5344CB8AC3E}">
        <p14:creationId xmlns:p14="http://schemas.microsoft.com/office/powerpoint/2010/main" val="511397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DE59-A144-5463-B61A-208F62CD3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23B2A-E203-44EC-0CDB-E85FA14045AC}"/>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831A9BC2-A04D-1B7D-C5B6-79A528AA6209}"/>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DA7A4A09-D870-4424-6F6F-5808FF33F3B9}"/>
              </a:ext>
            </a:extLst>
          </p:cNvPr>
          <p:cNvSpPr txBox="1">
            <a:spLocks noChangeArrowheads="1"/>
          </p:cNvSpPr>
          <p:nvPr/>
        </p:nvSpPr>
        <p:spPr bwMode="auto">
          <a:xfrm>
            <a:off x="7245622" y="4706408"/>
            <a:ext cx="33793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measurement of”</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a subproperty of</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about”</a:t>
            </a:r>
          </a:p>
        </p:txBody>
      </p:sp>
    </p:spTree>
    <p:extLst>
      <p:ext uri="{BB962C8B-B14F-4D97-AF65-F5344CB8AC3E}">
        <p14:creationId xmlns:p14="http://schemas.microsoft.com/office/powerpoint/2010/main" val="1135456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6C94F-8EED-43D8-51AF-455C922EA1DD}"/>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212CCCF4-D010-0A31-9479-27D1DCC518EE}"/>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0D9F5968-F3D6-E2DD-457D-49DF376261FD}"/>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CBC428A2-61B8-6105-CD7F-CD3E15D6477D}"/>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orchestra plan</a:t>
            </a:r>
          </a:p>
        </p:txBody>
      </p:sp>
      <p:sp>
        <p:nvSpPr>
          <p:cNvPr id="37894" name="Rectangle 6">
            <a:extLst>
              <a:ext uri="{FF2B5EF4-FFF2-40B4-BE49-F238E27FC236}">
                <a16:creationId xmlns:a16="http://schemas.microsoft.com/office/drawing/2014/main" id="{8F58D76A-80F1-D445-75E1-0A98A887705B}"/>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symphony</a:t>
            </a:r>
          </a:p>
        </p:txBody>
      </p:sp>
      <p:cxnSp>
        <p:nvCxnSpPr>
          <p:cNvPr id="37895" name="AutoShape 7">
            <a:extLst>
              <a:ext uri="{FF2B5EF4-FFF2-40B4-BE49-F238E27FC236}">
                <a16:creationId xmlns:a16="http://schemas.microsoft.com/office/drawing/2014/main" id="{C0A66998-A3C0-719A-9E7B-CE40ECBA6FB4}"/>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E1F9E497-88C1-818C-25C0-BBD082D1B134}"/>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BC11E365-063E-25CA-BB34-296F4FDD3D5A}"/>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5AEFA6DD-F12A-108E-DFD5-DC0B36287356}"/>
              </a:ext>
            </a:extLst>
          </p:cNvPr>
          <p:cNvSpPr txBox="1">
            <a:spLocks noChangeArrowheads="1"/>
          </p:cNvSpPr>
          <p:nvPr/>
        </p:nvSpPr>
        <p:spPr bwMode="auto">
          <a:xfrm>
            <a:off x="6472422" y="5020684"/>
            <a:ext cx="32603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GDCs may be about</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other GDCs</a:t>
            </a:r>
          </a:p>
        </p:txBody>
      </p:sp>
      <p:sp>
        <p:nvSpPr>
          <p:cNvPr id="4" name="Title 3">
            <a:extLst>
              <a:ext uri="{FF2B5EF4-FFF2-40B4-BE49-F238E27FC236}">
                <a16:creationId xmlns:a16="http://schemas.microsoft.com/office/drawing/2014/main" id="{52E210E4-8055-63CA-1E57-82D2BB6A0EA4}"/>
              </a:ext>
            </a:extLst>
          </p:cNvPr>
          <p:cNvSpPr>
            <a:spLocks noGrp="1"/>
          </p:cNvSpPr>
          <p:nvPr>
            <p:ph type="title"/>
          </p:nvPr>
        </p:nvSpPr>
        <p:spPr/>
        <p:txBody>
          <a:bodyPr/>
          <a:lstStyle/>
          <a:p>
            <a:r>
              <a:rPr lang="en-US"/>
              <a:t>Generically Dependent Continuant</a:t>
            </a:r>
          </a:p>
        </p:txBody>
      </p:sp>
      <p:sp>
        <p:nvSpPr>
          <p:cNvPr id="3" name="Curved Up Arrow 2">
            <a:extLst>
              <a:ext uri="{FF2B5EF4-FFF2-40B4-BE49-F238E27FC236}">
                <a16:creationId xmlns:a16="http://schemas.microsoft.com/office/drawing/2014/main" id="{B8453FED-C18F-73F3-4730-E584AA88C078}"/>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D3525045-3619-621E-2330-0A2879D751B5}"/>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728BBAD3-8A48-142E-C301-3E6BAF865A3C}"/>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A3458F3E-0451-79BA-DB2D-43EEC2442CFD}"/>
              </a:ext>
            </a:extLst>
          </p:cNvPr>
          <p:cNvPicPr>
            <a:picLocks noChangeAspect="1"/>
          </p:cNvPicPr>
          <p:nvPr/>
        </p:nvPicPr>
        <p:blipFill>
          <a:blip r:embed="rId3"/>
          <a:stretch>
            <a:fillRect/>
          </a:stretch>
        </p:blipFill>
        <p:spPr>
          <a:xfrm>
            <a:off x="2209801" y="6218261"/>
            <a:ext cx="558803" cy="595810"/>
          </a:xfrm>
          <a:prstGeom prst="rect">
            <a:avLst/>
          </a:prstGeom>
        </p:spPr>
      </p:pic>
      <p:pic>
        <p:nvPicPr>
          <p:cNvPr id="2" name="Picture 1" descr="A group of people playing instruments&#10;&#10;Description automatically generated">
            <a:extLst>
              <a:ext uri="{FF2B5EF4-FFF2-40B4-BE49-F238E27FC236}">
                <a16:creationId xmlns:a16="http://schemas.microsoft.com/office/drawing/2014/main" id="{25D6E4A0-5062-0C1D-2968-5CA320B032E5}"/>
              </a:ext>
            </a:extLst>
          </p:cNvPr>
          <p:cNvPicPr>
            <a:picLocks noChangeAspect="1"/>
          </p:cNvPicPr>
          <p:nvPr/>
        </p:nvPicPr>
        <p:blipFill>
          <a:blip r:embed="rId4"/>
          <a:stretch>
            <a:fillRect/>
          </a:stretch>
        </p:blipFill>
        <p:spPr>
          <a:xfrm>
            <a:off x="2077845" y="6203677"/>
            <a:ext cx="949712" cy="599438"/>
          </a:xfrm>
          <a:prstGeom prst="rect">
            <a:avLst/>
          </a:prstGeom>
        </p:spPr>
      </p:pic>
      <p:sp>
        <p:nvSpPr>
          <p:cNvPr id="8" name="TextBox 7">
            <a:extLst>
              <a:ext uri="{FF2B5EF4-FFF2-40B4-BE49-F238E27FC236}">
                <a16:creationId xmlns:a16="http://schemas.microsoft.com/office/drawing/2014/main" id="{8AC9AEE6-0FA5-37A2-88EF-74876B09DA2F}"/>
              </a:ext>
            </a:extLst>
          </p:cNvPr>
          <p:cNvSpPr txBox="1"/>
          <p:nvPr/>
        </p:nvSpPr>
        <p:spPr>
          <a:xfrm>
            <a:off x="3572099" y="6390230"/>
            <a:ext cx="2076004" cy="40011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spTree>
    <p:extLst>
      <p:ext uri="{BB962C8B-B14F-4D97-AF65-F5344CB8AC3E}">
        <p14:creationId xmlns:p14="http://schemas.microsoft.com/office/powerpoint/2010/main" val="267459155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BC53-A980-A777-52CA-F4042760AD82}"/>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724A0891-701B-1E5C-9B8B-5EFA547FA06E}"/>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F513BF27-D3EA-2C35-C7B3-F375F4A548F4}"/>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sp>
        <p:nvSpPr>
          <p:cNvPr id="7" name="Rectangle 5">
            <a:extLst>
              <a:ext uri="{FF2B5EF4-FFF2-40B4-BE49-F238E27FC236}">
                <a16:creationId xmlns:a16="http://schemas.microsoft.com/office/drawing/2014/main" id="{43FA3A74-7676-E5AC-694F-E8F366EA1744}"/>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DC03D145-575B-38D1-D187-BEB843E2433C}"/>
              </a:ext>
            </a:extLst>
          </p:cNvPr>
          <p:cNvSpPr>
            <a:spLocks noGrp="1"/>
          </p:cNvSpPr>
          <p:nvPr>
            <p:ph type="title"/>
          </p:nvPr>
        </p:nvSpPr>
        <p:spPr>
          <a:xfrm>
            <a:off x="838200" y="365125"/>
            <a:ext cx="10515600" cy="1325563"/>
          </a:xfrm>
        </p:spPr>
        <p:txBody>
          <a:bodyPr/>
          <a:lstStyle/>
          <a:p>
            <a:r>
              <a:rPr lang="en-US"/>
              <a:t>#9 Concretized in Ink Inscription</a:t>
            </a:r>
          </a:p>
        </p:txBody>
      </p:sp>
      <p:sp>
        <p:nvSpPr>
          <p:cNvPr id="13" name="Rectangle 5">
            <a:extLst>
              <a:ext uri="{FF2B5EF4-FFF2-40B4-BE49-F238E27FC236}">
                <a16:creationId xmlns:a16="http://schemas.microsoft.com/office/drawing/2014/main" id="{A833641F-7D49-3843-9FF7-A87887A418FD}"/>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1822BB77-0278-9923-60E6-366EFD40B851}"/>
              </a:ext>
            </a:extLst>
          </p:cNvPr>
          <p:cNvSpPr txBox="1"/>
          <p:nvPr/>
        </p:nvSpPr>
        <p:spPr>
          <a:xfrm>
            <a:off x="2763509" y="1713714"/>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21" name="TextBox 20">
            <a:extLst>
              <a:ext uri="{FF2B5EF4-FFF2-40B4-BE49-F238E27FC236}">
                <a16:creationId xmlns:a16="http://schemas.microsoft.com/office/drawing/2014/main" id="{0E48EFA0-CB30-3172-73FF-85A0A8B9B129}"/>
              </a:ext>
            </a:extLst>
          </p:cNvPr>
          <p:cNvSpPr txBox="1"/>
          <p:nvPr/>
        </p:nvSpPr>
        <p:spPr>
          <a:xfrm>
            <a:off x="2806337" y="3644757"/>
            <a:ext cx="9252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Symphony</a:t>
            </a:r>
          </a:p>
        </p:txBody>
      </p:sp>
      <p:sp>
        <p:nvSpPr>
          <p:cNvPr id="5" name="Rectangle 5">
            <a:extLst>
              <a:ext uri="{FF2B5EF4-FFF2-40B4-BE49-F238E27FC236}">
                <a16:creationId xmlns:a16="http://schemas.microsoft.com/office/drawing/2014/main" id="{E040964E-237F-D8D2-76BA-3CCFB7ED701B}"/>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C5B654E8-E753-3486-EC56-0BD3DA24CDDB}"/>
              </a:ext>
            </a:extLst>
          </p:cNvPr>
          <p:cNvSpPr txBox="1"/>
          <p:nvPr/>
        </p:nvSpPr>
        <p:spPr>
          <a:xfrm>
            <a:off x="2923071" y="2704882"/>
            <a:ext cx="12041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Musical Work</a:t>
            </a:r>
          </a:p>
        </p:txBody>
      </p:sp>
      <p:cxnSp>
        <p:nvCxnSpPr>
          <p:cNvPr id="23" name="Straight Arrow Connector 22">
            <a:extLst>
              <a:ext uri="{FF2B5EF4-FFF2-40B4-BE49-F238E27FC236}">
                <a16:creationId xmlns:a16="http://schemas.microsoft.com/office/drawing/2014/main" id="{C0BB7BCD-4F46-CB9C-C56D-E375B2464A55}"/>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A55CEBF-722D-E323-5915-596C41A7F173}"/>
              </a:ext>
            </a:extLst>
          </p:cNvPr>
          <p:cNvSpPr txBox="1"/>
          <p:nvPr/>
        </p:nvSpPr>
        <p:spPr>
          <a:xfrm>
            <a:off x="2135342" y="5682654"/>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sp>
        <p:nvSpPr>
          <p:cNvPr id="4" name="Rectangle 5">
            <a:extLst>
              <a:ext uri="{FF2B5EF4-FFF2-40B4-BE49-F238E27FC236}">
                <a16:creationId xmlns:a16="http://schemas.microsoft.com/office/drawing/2014/main" id="{463D574B-07A6-4EF1-5B11-62C2AEA7ADF2}"/>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B5ED93F5-3D72-6E90-A75C-83957ECE9975}"/>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FF7C36E0-27AB-7ABF-D71F-5EDC70126764}"/>
              </a:ext>
            </a:extLst>
          </p:cNvPr>
          <p:cNvSpPr txBox="1"/>
          <p:nvPr/>
        </p:nvSpPr>
        <p:spPr>
          <a:xfrm>
            <a:off x="7823428" y="2597160"/>
            <a:ext cx="12186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Quality Entity </a:t>
            </a:r>
          </a:p>
        </p:txBody>
      </p:sp>
      <p:sp>
        <p:nvSpPr>
          <p:cNvPr id="10" name="TextBox 9">
            <a:extLst>
              <a:ext uri="{FF2B5EF4-FFF2-40B4-BE49-F238E27FC236}">
                <a16:creationId xmlns:a16="http://schemas.microsoft.com/office/drawing/2014/main" id="{4225BDCB-9F6B-BB9A-0BBA-A2654F37ACF4}"/>
              </a:ext>
            </a:extLst>
          </p:cNvPr>
          <p:cNvSpPr txBox="1"/>
          <p:nvPr/>
        </p:nvSpPr>
        <p:spPr>
          <a:xfrm>
            <a:off x="7554417" y="3459656"/>
            <a:ext cx="95090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Ink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Inscription</a:t>
            </a:r>
          </a:p>
        </p:txBody>
      </p:sp>
      <p:sp>
        <p:nvSpPr>
          <p:cNvPr id="15" name="Rectangle 5">
            <a:extLst>
              <a:ext uri="{FF2B5EF4-FFF2-40B4-BE49-F238E27FC236}">
                <a16:creationId xmlns:a16="http://schemas.microsoft.com/office/drawing/2014/main" id="{AFB5035E-1552-A3EC-1529-743D9F5FD286}"/>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6938351C-8F69-8A3F-3C0B-938FEAD2A261}"/>
              </a:ext>
            </a:extLst>
          </p:cNvPr>
          <p:cNvSpPr txBox="1"/>
          <p:nvPr/>
        </p:nvSpPr>
        <p:spPr>
          <a:xfrm>
            <a:off x="7788374" y="1662695"/>
            <a:ext cx="17876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Specifically Dependent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Continuant</a:t>
            </a:r>
          </a:p>
        </p:txBody>
      </p:sp>
      <p:cxnSp>
        <p:nvCxnSpPr>
          <p:cNvPr id="17" name="Straight Arrow Connector 16">
            <a:extLst>
              <a:ext uri="{FF2B5EF4-FFF2-40B4-BE49-F238E27FC236}">
                <a16:creationId xmlns:a16="http://schemas.microsoft.com/office/drawing/2014/main" id="{43C6A881-A2C7-A67A-2441-2A5893F6CEFB}"/>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3412C2-2DB1-9F84-3CF0-037B641959FE}"/>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sheet of music with black and white writing&#10;&#10;Description automatically generated">
            <a:extLst>
              <a:ext uri="{FF2B5EF4-FFF2-40B4-BE49-F238E27FC236}">
                <a16:creationId xmlns:a16="http://schemas.microsoft.com/office/drawing/2014/main" id="{BF342D74-8FE8-EB0E-885E-5DF7B701B5F3}"/>
              </a:ext>
            </a:extLst>
          </p:cNvPr>
          <p:cNvPicPr>
            <a:picLocks noChangeAspect="1"/>
          </p:cNvPicPr>
          <p:nvPr/>
        </p:nvPicPr>
        <p:blipFill rotWithShape="1">
          <a:blip r:embed="rId3"/>
          <a:srcRect l="53138" t="46602" r="10750" b="40129"/>
          <a:stretch/>
        </p:blipFill>
        <p:spPr>
          <a:xfrm>
            <a:off x="7093303" y="5746617"/>
            <a:ext cx="1922137" cy="485282"/>
          </a:xfrm>
          <a:prstGeom prst="rect">
            <a:avLst/>
          </a:prstGeom>
        </p:spPr>
      </p:pic>
    </p:spTree>
    <p:extLst>
      <p:ext uri="{BB962C8B-B14F-4D97-AF65-F5344CB8AC3E}">
        <p14:creationId xmlns:p14="http://schemas.microsoft.com/office/powerpoint/2010/main" val="3184431122"/>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6F630-A362-531C-B44D-E5E53D58955E}"/>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05DC8C8F-3D84-8D04-04DD-166F0E62D260}"/>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D3B3A917-40EF-C0BF-004C-C8B507DDDC8B}"/>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71AC134-C3BF-4F95-D595-ECE7C8C46548}"/>
              </a:ext>
            </a:extLst>
          </p:cNvPr>
          <p:cNvSpPr>
            <a:spLocks noGrp="1"/>
          </p:cNvSpPr>
          <p:nvPr>
            <p:ph type="title"/>
          </p:nvPr>
        </p:nvSpPr>
        <p:spPr>
          <a:xfrm>
            <a:off x="838200" y="365125"/>
            <a:ext cx="10515600" cy="1325563"/>
          </a:xfrm>
        </p:spPr>
        <p:txBody>
          <a:bodyPr/>
          <a:lstStyle/>
          <a:p>
            <a:r>
              <a:rPr lang="en-US"/>
              <a:t>Ink Inscription inheres in Parchment</a:t>
            </a:r>
          </a:p>
        </p:txBody>
      </p:sp>
      <p:sp>
        <p:nvSpPr>
          <p:cNvPr id="13" name="Rectangle 5">
            <a:extLst>
              <a:ext uri="{FF2B5EF4-FFF2-40B4-BE49-F238E27FC236}">
                <a16:creationId xmlns:a16="http://schemas.microsoft.com/office/drawing/2014/main" id="{3B2B22D8-89E5-50A6-24F2-ED6CEB1F91C6}"/>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199F2A14-BE6D-C3F2-396C-58A36333CCFA}"/>
              </a:ext>
            </a:extLst>
          </p:cNvPr>
          <p:cNvSpPr txBox="1"/>
          <p:nvPr/>
        </p:nvSpPr>
        <p:spPr>
          <a:xfrm>
            <a:off x="2695381" y="1713714"/>
            <a:ext cx="178767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Specifically Dependent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Continuant</a:t>
            </a:r>
          </a:p>
        </p:txBody>
      </p:sp>
      <p:sp>
        <p:nvSpPr>
          <p:cNvPr id="21" name="TextBox 20">
            <a:extLst>
              <a:ext uri="{FF2B5EF4-FFF2-40B4-BE49-F238E27FC236}">
                <a16:creationId xmlns:a16="http://schemas.microsoft.com/office/drawing/2014/main" id="{5E9243C0-D5C7-E4AC-3450-B27829C77B07}"/>
              </a:ext>
            </a:extLst>
          </p:cNvPr>
          <p:cNvSpPr txBox="1"/>
          <p:nvPr/>
        </p:nvSpPr>
        <p:spPr>
          <a:xfrm>
            <a:off x="2793513" y="3644757"/>
            <a:ext cx="950902"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Ink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Inscription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endParaRPr>
          </a:p>
        </p:txBody>
      </p:sp>
      <p:sp>
        <p:nvSpPr>
          <p:cNvPr id="5" name="Rectangle 5">
            <a:extLst>
              <a:ext uri="{FF2B5EF4-FFF2-40B4-BE49-F238E27FC236}">
                <a16:creationId xmlns:a16="http://schemas.microsoft.com/office/drawing/2014/main" id="{AADB1D9B-CEDE-AE28-A6A0-993228FFE0C9}"/>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D6F94AB7-1EC3-E4D6-038F-79E0FFB0916D}"/>
              </a:ext>
            </a:extLst>
          </p:cNvPr>
          <p:cNvSpPr txBox="1"/>
          <p:nvPr/>
        </p:nvSpPr>
        <p:spPr>
          <a:xfrm>
            <a:off x="2915858" y="2704882"/>
            <a:ext cx="12186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Quality Entity </a:t>
            </a:r>
          </a:p>
        </p:txBody>
      </p:sp>
      <p:cxnSp>
        <p:nvCxnSpPr>
          <p:cNvPr id="23" name="Straight Arrow Connector 22">
            <a:extLst>
              <a:ext uri="{FF2B5EF4-FFF2-40B4-BE49-F238E27FC236}">
                <a16:creationId xmlns:a16="http://schemas.microsoft.com/office/drawing/2014/main" id="{EDD376B6-6CAB-2D26-7DB4-50A5770406B5}"/>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51C1CB84-EEDE-CF38-FAE3-6BC9DABF3CFE}"/>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48816723-EA7A-0BCA-59FA-5BB2B45F878F}"/>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61E5BC50-790F-60F4-AEA1-ED85B06C1AAA}"/>
              </a:ext>
            </a:extLst>
          </p:cNvPr>
          <p:cNvSpPr txBox="1"/>
          <p:nvPr/>
        </p:nvSpPr>
        <p:spPr>
          <a:xfrm>
            <a:off x="7880328" y="2583864"/>
            <a:ext cx="12394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Bearing Entity </a:t>
            </a:r>
          </a:p>
        </p:txBody>
      </p:sp>
      <p:sp>
        <p:nvSpPr>
          <p:cNvPr id="10" name="TextBox 9">
            <a:extLst>
              <a:ext uri="{FF2B5EF4-FFF2-40B4-BE49-F238E27FC236}">
                <a16:creationId xmlns:a16="http://schemas.microsoft.com/office/drawing/2014/main" id="{02F974BA-1C6E-0BDB-8AB5-22521A3FC39A}"/>
              </a:ext>
            </a:extLst>
          </p:cNvPr>
          <p:cNvSpPr txBox="1"/>
          <p:nvPr/>
        </p:nvSpPr>
        <p:spPr>
          <a:xfrm>
            <a:off x="7558426" y="3459656"/>
            <a:ext cx="94288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Parchment</a:t>
            </a:r>
          </a:p>
        </p:txBody>
      </p:sp>
      <p:sp>
        <p:nvSpPr>
          <p:cNvPr id="15" name="Rectangle 5">
            <a:extLst>
              <a:ext uri="{FF2B5EF4-FFF2-40B4-BE49-F238E27FC236}">
                <a16:creationId xmlns:a16="http://schemas.microsoft.com/office/drawing/2014/main" id="{DBFDA183-7245-BA57-F4F6-4A3C9945A416}"/>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EE0AC095-750D-6DFC-610A-818F8D65C4AE}"/>
              </a:ext>
            </a:extLst>
          </p:cNvPr>
          <p:cNvSpPr txBox="1"/>
          <p:nvPr/>
        </p:nvSpPr>
        <p:spPr>
          <a:xfrm>
            <a:off x="8067300" y="1662695"/>
            <a:ext cx="122982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cxnSp>
        <p:nvCxnSpPr>
          <p:cNvPr id="17" name="Straight Arrow Connector 16">
            <a:extLst>
              <a:ext uri="{FF2B5EF4-FFF2-40B4-BE49-F238E27FC236}">
                <a16:creationId xmlns:a16="http://schemas.microsoft.com/office/drawing/2014/main" id="{3A90834E-925A-8C01-5D57-419ABE57D26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11">
            <a:extLst>
              <a:ext uri="{FF2B5EF4-FFF2-40B4-BE49-F238E27FC236}">
                <a16:creationId xmlns:a16="http://schemas.microsoft.com/office/drawing/2014/main" id="{E1BC4144-5C4E-98D7-8FBB-1A7EAE2DF6FA}"/>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27" name="Picture 26" descr="A sheet of music with black and white writing&#10;&#10;Description automatically generated">
            <a:extLst>
              <a:ext uri="{FF2B5EF4-FFF2-40B4-BE49-F238E27FC236}">
                <a16:creationId xmlns:a16="http://schemas.microsoft.com/office/drawing/2014/main" id="{D43919CF-4706-BBD4-4214-40CC79AB5ED0}"/>
              </a:ext>
            </a:extLst>
          </p:cNvPr>
          <p:cNvPicPr>
            <a:picLocks noChangeAspect="1"/>
          </p:cNvPicPr>
          <p:nvPr/>
        </p:nvPicPr>
        <p:blipFill>
          <a:blip r:embed="rId3"/>
          <a:stretch>
            <a:fillRect/>
          </a:stretch>
        </p:blipFill>
        <p:spPr>
          <a:xfrm>
            <a:off x="7171040" y="5506180"/>
            <a:ext cx="1717656" cy="1180203"/>
          </a:xfrm>
          <a:prstGeom prst="rect">
            <a:avLst/>
          </a:prstGeom>
        </p:spPr>
      </p:pic>
      <p:cxnSp>
        <p:nvCxnSpPr>
          <p:cNvPr id="28" name="Straight Arrow Connector 27">
            <a:extLst>
              <a:ext uri="{FF2B5EF4-FFF2-40B4-BE49-F238E27FC236}">
                <a16:creationId xmlns:a16="http://schemas.microsoft.com/office/drawing/2014/main" id="{0F3507D4-5BA6-2443-C4CB-37CA027AF4C5}"/>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sheet of music with black and white writing&#10;&#10;Description automatically generated">
            <a:extLst>
              <a:ext uri="{FF2B5EF4-FFF2-40B4-BE49-F238E27FC236}">
                <a16:creationId xmlns:a16="http://schemas.microsoft.com/office/drawing/2014/main" id="{2534DCDC-789C-2A53-44E8-8AC54331321B}"/>
              </a:ext>
            </a:extLst>
          </p:cNvPr>
          <p:cNvPicPr>
            <a:picLocks noChangeAspect="1"/>
          </p:cNvPicPr>
          <p:nvPr/>
        </p:nvPicPr>
        <p:blipFill rotWithShape="1">
          <a:blip r:embed="rId3"/>
          <a:srcRect l="53138" t="46602" r="10750" b="40129"/>
          <a:stretch/>
        </p:blipFill>
        <p:spPr>
          <a:xfrm>
            <a:off x="2481490" y="5730904"/>
            <a:ext cx="1922137" cy="485282"/>
          </a:xfrm>
          <a:prstGeom prst="rect">
            <a:avLst/>
          </a:prstGeom>
        </p:spPr>
      </p:pic>
    </p:spTree>
    <p:extLst>
      <p:ext uri="{BB962C8B-B14F-4D97-AF65-F5344CB8AC3E}">
        <p14:creationId xmlns:p14="http://schemas.microsoft.com/office/powerpoint/2010/main" val="15129191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8E9E4-F0AB-D545-CF19-18D2BA43D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29353-3D27-6B0B-A76F-DBB33758386D}"/>
              </a:ext>
            </a:extLst>
          </p:cNvPr>
          <p:cNvSpPr>
            <a:spLocks noGrp="1"/>
          </p:cNvSpPr>
          <p:nvPr>
            <p:ph type="title"/>
          </p:nvPr>
        </p:nvSpPr>
        <p:spPr/>
        <p:txBody>
          <a:bodyPr/>
          <a:lstStyle/>
          <a:p>
            <a:r>
              <a:rPr lang="en-US"/>
              <a:t>Interoperability Strategies</a:t>
            </a:r>
          </a:p>
        </p:txBody>
      </p:sp>
      <p:sp>
        <p:nvSpPr>
          <p:cNvPr id="3" name="Content Placeholder 2">
            <a:extLst>
              <a:ext uri="{FF2B5EF4-FFF2-40B4-BE49-F238E27FC236}">
                <a16:creationId xmlns:a16="http://schemas.microsoft.com/office/drawing/2014/main" id="{421F4939-C3C4-06AA-87F6-B2DE227436A4}"/>
              </a:ext>
            </a:extLst>
          </p:cNvPr>
          <p:cNvSpPr>
            <a:spLocks noGrp="1"/>
          </p:cNvSpPr>
          <p:nvPr>
            <p:ph idx="1"/>
          </p:nvPr>
        </p:nvSpPr>
        <p:spPr>
          <a:xfrm>
            <a:off x="838200" y="1825624"/>
            <a:ext cx="10515600" cy="5032375"/>
          </a:xfrm>
        </p:spPr>
        <p:txBody>
          <a:bodyPr>
            <a:normAutofit/>
          </a:bodyPr>
          <a:lstStyle/>
          <a:p>
            <a:r>
              <a:rPr lang="en-US" dirty="0"/>
              <a:t>For the sake of argument, let us call “interoperability strategies” those strategies that mitigate or eliminate information silos</a:t>
            </a:r>
          </a:p>
          <a:p>
            <a:endParaRPr lang="en-US" dirty="0"/>
          </a:p>
          <a:p>
            <a:r>
              <a:rPr lang="en-US" dirty="0"/>
              <a:t>Interoperability strategies may be divided along at least three axes</a:t>
            </a:r>
          </a:p>
          <a:p>
            <a:endParaRPr lang="en-US" dirty="0"/>
          </a:p>
          <a:p>
            <a:pPr marL="457200" lvl="1" indent="0" algn="ctr">
              <a:buNone/>
            </a:pPr>
            <a:r>
              <a:rPr lang="en-US" sz="2800" b="1" dirty="0">
                <a:solidFill>
                  <a:schemeClr val="accent6"/>
                </a:solidFill>
              </a:rPr>
              <a:t>Machine-Machine</a:t>
            </a:r>
          </a:p>
          <a:p>
            <a:pPr marL="457200" lvl="1" indent="0" algn="ctr">
              <a:buNone/>
            </a:pPr>
            <a:r>
              <a:rPr lang="en-US" sz="2800" b="1" dirty="0">
                <a:solidFill>
                  <a:schemeClr val="accent6"/>
                </a:solidFill>
              </a:rPr>
              <a:t>Human-Human</a:t>
            </a:r>
          </a:p>
          <a:p>
            <a:pPr marL="457200" lvl="1" indent="0" algn="ctr">
              <a:buNone/>
            </a:pPr>
            <a:r>
              <a:rPr lang="en-US" sz="2800" b="1" dirty="0">
                <a:solidFill>
                  <a:schemeClr val="accent6"/>
                </a:solidFill>
              </a:rPr>
              <a:t>Human-Machine</a:t>
            </a:r>
          </a:p>
          <a:p>
            <a:pPr marL="457200" lvl="1" indent="0">
              <a:buNone/>
            </a:pPr>
            <a:endParaRPr lang="en-US" b="1" dirty="0">
              <a:solidFill>
                <a:srgbClr val="FF0000"/>
              </a:solidFill>
              <a:latin typeface="Arial" panose="020B0604020202020204" pitchFamily="34" charset="0"/>
              <a:cs typeface="Arial" panose="020B0604020202020204" pitchFamily="34" charset="0"/>
            </a:endParaRPr>
          </a:p>
          <a:p>
            <a:pPr marL="114300" indent="0">
              <a:buNone/>
            </a:pPr>
            <a:endParaRPr lang="en-US" sz="2000" i="1" dirty="0"/>
          </a:p>
        </p:txBody>
      </p:sp>
    </p:spTree>
    <p:extLst>
      <p:ext uri="{BB962C8B-B14F-4D97-AF65-F5344CB8AC3E}">
        <p14:creationId xmlns:p14="http://schemas.microsoft.com/office/powerpoint/2010/main" val="34268165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822A6-4C2D-4B3A-320D-57DAE0E1BD5D}"/>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248CED86-8506-C126-EA43-6C1FCF70D6E4}"/>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E526EAE3-4062-F2BC-43D7-C1D6EE98CFBC}"/>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0E29A801-6751-442C-604B-3956678DA71E}"/>
              </a:ext>
            </a:extLst>
          </p:cNvPr>
          <p:cNvSpPr>
            <a:spLocks noGrp="1"/>
          </p:cNvSpPr>
          <p:nvPr>
            <p:ph type="title"/>
          </p:nvPr>
        </p:nvSpPr>
        <p:spPr>
          <a:xfrm>
            <a:off x="838200" y="365125"/>
            <a:ext cx="10515600" cy="1325563"/>
          </a:xfrm>
        </p:spPr>
        <p:txBody>
          <a:bodyPr/>
          <a:lstStyle/>
          <a:p>
            <a:r>
              <a:rPr lang="en-US"/>
              <a:t>#9 Generically Dependent On Parchment</a:t>
            </a:r>
          </a:p>
        </p:txBody>
      </p:sp>
      <p:sp>
        <p:nvSpPr>
          <p:cNvPr id="13" name="Rectangle 5">
            <a:extLst>
              <a:ext uri="{FF2B5EF4-FFF2-40B4-BE49-F238E27FC236}">
                <a16:creationId xmlns:a16="http://schemas.microsoft.com/office/drawing/2014/main" id="{EC17F365-83E3-C57A-9AF0-F6C365AF3256}"/>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B7DEEC56-33FA-18F1-94DA-02AA4F40144C}"/>
              </a:ext>
            </a:extLst>
          </p:cNvPr>
          <p:cNvSpPr txBox="1"/>
          <p:nvPr/>
        </p:nvSpPr>
        <p:spPr>
          <a:xfrm>
            <a:off x="2763509" y="1713714"/>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21" name="TextBox 20">
            <a:extLst>
              <a:ext uri="{FF2B5EF4-FFF2-40B4-BE49-F238E27FC236}">
                <a16:creationId xmlns:a16="http://schemas.microsoft.com/office/drawing/2014/main" id="{A53A6CE8-5C0B-D21F-981F-A8DA1DF7ADCE}"/>
              </a:ext>
            </a:extLst>
          </p:cNvPr>
          <p:cNvSpPr txBox="1"/>
          <p:nvPr/>
        </p:nvSpPr>
        <p:spPr>
          <a:xfrm>
            <a:off x="2806337" y="3644757"/>
            <a:ext cx="9252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Symphony</a:t>
            </a:r>
          </a:p>
        </p:txBody>
      </p:sp>
      <p:sp>
        <p:nvSpPr>
          <p:cNvPr id="5" name="Rectangle 5">
            <a:extLst>
              <a:ext uri="{FF2B5EF4-FFF2-40B4-BE49-F238E27FC236}">
                <a16:creationId xmlns:a16="http://schemas.microsoft.com/office/drawing/2014/main" id="{A1B31034-8C75-C868-BC9D-A144DBB82CA2}"/>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718F9719-8F84-C278-BCEF-347301706A25}"/>
              </a:ext>
            </a:extLst>
          </p:cNvPr>
          <p:cNvSpPr txBox="1"/>
          <p:nvPr/>
        </p:nvSpPr>
        <p:spPr>
          <a:xfrm>
            <a:off x="2923071" y="2704882"/>
            <a:ext cx="12041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Musical Work</a:t>
            </a:r>
          </a:p>
        </p:txBody>
      </p:sp>
      <p:cxnSp>
        <p:nvCxnSpPr>
          <p:cNvPr id="23" name="Straight Arrow Connector 22">
            <a:extLst>
              <a:ext uri="{FF2B5EF4-FFF2-40B4-BE49-F238E27FC236}">
                <a16:creationId xmlns:a16="http://schemas.microsoft.com/office/drawing/2014/main" id="{02F74E3F-407C-4B0B-9099-BA14FF9E2334}"/>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C57E10BB-86D1-5905-A5E5-E387B493E002}"/>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05A3DAA8-303C-174E-F5BD-73549A9A54E5}"/>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C3B1B7AE-D1AB-3DD4-1996-052F88AD7A1E}"/>
              </a:ext>
            </a:extLst>
          </p:cNvPr>
          <p:cNvSpPr txBox="1"/>
          <p:nvPr/>
        </p:nvSpPr>
        <p:spPr>
          <a:xfrm>
            <a:off x="7880328" y="2583864"/>
            <a:ext cx="12394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Bearing Entity </a:t>
            </a:r>
          </a:p>
        </p:txBody>
      </p:sp>
      <p:sp>
        <p:nvSpPr>
          <p:cNvPr id="10" name="TextBox 9">
            <a:extLst>
              <a:ext uri="{FF2B5EF4-FFF2-40B4-BE49-F238E27FC236}">
                <a16:creationId xmlns:a16="http://schemas.microsoft.com/office/drawing/2014/main" id="{337283C4-BA5C-4F1F-AD5B-1FF1993980E5}"/>
              </a:ext>
            </a:extLst>
          </p:cNvPr>
          <p:cNvSpPr txBox="1"/>
          <p:nvPr/>
        </p:nvSpPr>
        <p:spPr>
          <a:xfrm>
            <a:off x="7558425" y="3459656"/>
            <a:ext cx="94288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Parchment</a:t>
            </a:r>
          </a:p>
        </p:txBody>
      </p:sp>
      <p:sp>
        <p:nvSpPr>
          <p:cNvPr id="15" name="Rectangle 5">
            <a:extLst>
              <a:ext uri="{FF2B5EF4-FFF2-40B4-BE49-F238E27FC236}">
                <a16:creationId xmlns:a16="http://schemas.microsoft.com/office/drawing/2014/main" id="{FE84C18A-8B93-1848-C71B-CC22971C2FBF}"/>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2CB05465-B66C-4C48-E4FD-5023B6559095}"/>
              </a:ext>
            </a:extLst>
          </p:cNvPr>
          <p:cNvSpPr txBox="1"/>
          <p:nvPr/>
        </p:nvSpPr>
        <p:spPr>
          <a:xfrm>
            <a:off x="8067296" y="1662695"/>
            <a:ext cx="122982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3" name="TextBox 11">
            <a:extLst>
              <a:ext uri="{FF2B5EF4-FFF2-40B4-BE49-F238E27FC236}">
                <a16:creationId xmlns:a16="http://schemas.microsoft.com/office/drawing/2014/main" id="{FC836778-5607-6ADC-3E62-EC81CBE3782B}"/>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cxnSp>
        <p:nvCxnSpPr>
          <p:cNvPr id="20" name="Straight Arrow Connector 19">
            <a:extLst>
              <a:ext uri="{FF2B5EF4-FFF2-40B4-BE49-F238E27FC236}">
                <a16:creationId xmlns:a16="http://schemas.microsoft.com/office/drawing/2014/main" id="{3AE447CA-D638-D4A5-DD44-BDE98409AED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sheet of music with black and white writing&#10;&#10;Description automatically generated">
            <a:extLst>
              <a:ext uri="{FF2B5EF4-FFF2-40B4-BE49-F238E27FC236}">
                <a16:creationId xmlns:a16="http://schemas.microsoft.com/office/drawing/2014/main" id="{72BCDBB0-A852-7EC0-4EB7-F773686B7837}"/>
              </a:ext>
            </a:extLst>
          </p:cNvPr>
          <p:cNvPicPr>
            <a:picLocks noChangeAspect="1"/>
          </p:cNvPicPr>
          <p:nvPr/>
        </p:nvPicPr>
        <p:blipFill>
          <a:blip r:embed="rId3"/>
          <a:stretch>
            <a:fillRect/>
          </a:stretch>
        </p:blipFill>
        <p:spPr>
          <a:xfrm>
            <a:off x="7171040" y="5506180"/>
            <a:ext cx="1717656" cy="1180203"/>
          </a:xfrm>
          <a:prstGeom prst="rect">
            <a:avLst/>
          </a:prstGeom>
        </p:spPr>
      </p:pic>
      <p:sp>
        <p:nvSpPr>
          <p:cNvPr id="24" name="TextBox 23">
            <a:extLst>
              <a:ext uri="{FF2B5EF4-FFF2-40B4-BE49-F238E27FC236}">
                <a16:creationId xmlns:a16="http://schemas.microsoft.com/office/drawing/2014/main" id="{2812FEF8-CEF9-BE72-81E4-F6B6642FBFC5}"/>
              </a:ext>
            </a:extLst>
          </p:cNvPr>
          <p:cNvSpPr txBox="1"/>
          <p:nvPr/>
        </p:nvSpPr>
        <p:spPr>
          <a:xfrm>
            <a:off x="2135342" y="5682654"/>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cxnSp>
        <p:nvCxnSpPr>
          <p:cNvPr id="25" name="Straight Arrow Connector 24">
            <a:extLst>
              <a:ext uri="{FF2B5EF4-FFF2-40B4-BE49-F238E27FC236}">
                <a16:creationId xmlns:a16="http://schemas.microsoft.com/office/drawing/2014/main" id="{DE012C6D-AD74-D1FF-6F67-8DEBC6F6C8F7}"/>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413549"/>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54C91-B64E-C7B9-670E-49D97A50D15A}"/>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16AC2689-1FAB-24E1-930C-45B574FF759E}"/>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1B22BBB1-CF9D-4B62-4E85-493738B01FC7}"/>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0B38D7A-2434-0EB0-DDD4-791F71ACF8BD}"/>
              </a:ext>
            </a:extLst>
          </p:cNvPr>
          <p:cNvSpPr>
            <a:spLocks noGrp="1"/>
          </p:cNvSpPr>
          <p:nvPr>
            <p:ph type="title"/>
          </p:nvPr>
        </p:nvSpPr>
        <p:spPr>
          <a:xfrm>
            <a:off x="838200" y="365125"/>
            <a:ext cx="10515600" cy="1325563"/>
          </a:xfrm>
        </p:spPr>
        <p:txBody>
          <a:bodyPr/>
          <a:lstStyle/>
          <a:p>
            <a:r>
              <a:rPr lang="en-US"/>
              <a:t>#9 is about Orchestra Plan</a:t>
            </a:r>
          </a:p>
        </p:txBody>
      </p:sp>
      <p:sp>
        <p:nvSpPr>
          <p:cNvPr id="13" name="Rectangle 5">
            <a:extLst>
              <a:ext uri="{FF2B5EF4-FFF2-40B4-BE49-F238E27FC236}">
                <a16:creationId xmlns:a16="http://schemas.microsoft.com/office/drawing/2014/main" id="{A9EC7F06-2751-7FE8-1E59-4F324BFAEBAB}"/>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3CDBA53C-CDD0-3B95-66B9-56D4E4917DD0}"/>
              </a:ext>
            </a:extLst>
          </p:cNvPr>
          <p:cNvSpPr txBox="1"/>
          <p:nvPr/>
        </p:nvSpPr>
        <p:spPr>
          <a:xfrm>
            <a:off x="2763509" y="1713714"/>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21" name="TextBox 20">
            <a:extLst>
              <a:ext uri="{FF2B5EF4-FFF2-40B4-BE49-F238E27FC236}">
                <a16:creationId xmlns:a16="http://schemas.microsoft.com/office/drawing/2014/main" id="{06FC6713-1EA5-8F34-2B93-5AFF3F82AABF}"/>
              </a:ext>
            </a:extLst>
          </p:cNvPr>
          <p:cNvSpPr txBox="1"/>
          <p:nvPr/>
        </p:nvSpPr>
        <p:spPr>
          <a:xfrm>
            <a:off x="2806337" y="3644757"/>
            <a:ext cx="9252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Symphony</a:t>
            </a:r>
          </a:p>
        </p:txBody>
      </p:sp>
      <p:sp>
        <p:nvSpPr>
          <p:cNvPr id="5" name="Rectangle 5">
            <a:extLst>
              <a:ext uri="{FF2B5EF4-FFF2-40B4-BE49-F238E27FC236}">
                <a16:creationId xmlns:a16="http://schemas.microsoft.com/office/drawing/2014/main" id="{BF0F819D-DA95-CD84-275F-2C5D5C2E6788}"/>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7469B7A2-0139-D838-14ED-116CBD7C6718}"/>
              </a:ext>
            </a:extLst>
          </p:cNvPr>
          <p:cNvSpPr txBox="1"/>
          <p:nvPr/>
        </p:nvSpPr>
        <p:spPr>
          <a:xfrm>
            <a:off x="2923071" y="2704882"/>
            <a:ext cx="12041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Musical Work</a:t>
            </a:r>
          </a:p>
        </p:txBody>
      </p:sp>
      <p:cxnSp>
        <p:nvCxnSpPr>
          <p:cNvPr id="23" name="Straight Arrow Connector 22">
            <a:extLst>
              <a:ext uri="{FF2B5EF4-FFF2-40B4-BE49-F238E27FC236}">
                <a16:creationId xmlns:a16="http://schemas.microsoft.com/office/drawing/2014/main" id="{7E67B79C-5022-F8D9-A8C3-A64C2CED4A29}"/>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737A9D7C-904D-E70A-196A-06D6392BFF92}"/>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00482E8A-CB86-ABB5-AFB8-90DCF1A73DE8}"/>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D8D3E5BA-1447-9527-34DC-AD2898B71FCC}"/>
              </a:ext>
            </a:extLst>
          </p:cNvPr>
          <p:cNvSpPr txBox="1"/>
          <p:nvPr/>
        </p:nvSpPr>
        <p:spPr>
          <a:xfrm>
            <a:off x="7608625" y="2579244"/>
            <a:ext cx="143340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 Specification</a:t>
            </a:r>
          </a:p>
        </p:txBody>
      </p:sp>
      <p:sp>
        <p:nvSpPr>
          <p:cNvPr id="10" name="TextBox 9">
            <a:extLst>
              <a:ext uri="{FF2B5EF4-FFF2-40B4-BE49-F238E27FC236}">
                <a16:creationId xmlns:a16="http://schemas.microsoft.com/office/drawing/2014/main" id="{A6CA03BE-DC4F-9DD6-6E15-FD042D2EA3FC}"/>
              </a:ext>
            </a:extLst>
          </p:cNvPr>
          <p:cNvSpPr txBox="1"/>
          <p:nvPr/>
        </p:nvSpPr>
        <p:spPr>
          <a:xfrm>
            <a:off x="7590486" y="3459656"/>
            <a:ext cx="87876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Orchestra</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a:t>
            </a:r>
          </a:p>
        </p:txBody>
      </p:sp>
      <p:sp>
        <p:nvSpPr>
          <p:cNvPr id="15" name="Rectangle 5">
            <a:extLst>
              <a:ext uri="{FF2B5EF4-FFF2-40B4-BE49-F238E27FC236}">
                <a16:creationId xmlns:a16="http://schemas.microsoft.com/office/drawing/2014/main" id="{78C7EC7C-A457-2208-D4B9-DB63EC11A20F}"/>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4F2AA352-08BC-A049-358E-4E9C2B48EF48}"/>
              </a:ext>
            </a:extLst>
          </p:cNvPr>
          <p:cNvSpPr txBox="1"/>
          <p:nvPr/>
        </p:nvSpPr>
        <p:spPr>
          <a:xfrm>
            <a:off x="7856501" y="1662695"/>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3" name="TextBox 11">
            <a:extLst>
              <a:ext uri="{FF2B5EF4-FFF2-40B4-BE49-F238E27FC236}">
                <a16:creationId xmlns:a16="http://schemas.microsoft.com/office/drawing/2014/main" id="{B15EFEAE-72D8-22F4-1D0E-E72ED02E93EF}"/>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cxnSp>
        <p:nvCxnSpPr>
          <p:cNvPr id="20" name="Straight Arrow Connector 19">
            <a:extLst>
              <a:ext uri="{FF2B5EF4-FFF2-40B4-BE49-F238E27FC236}">
                <a16:creationId xmlns:a16="http://schemas.microsoft.com/office/drawing/2014/main" id="{30EED613-5BB2-85DF-DDE8-551A868AAF4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68A6BEE-1B2C-AA1E-5DC7-4A82D29569F5}"/>
              </a:ext>
            </a:extLst>
          </p:cNvPr>
          <p:cNvSpPr txBox="1"/>
          <p:nvPr/>
        </p:nvSpPr>
        <p:spPr>
          <a:xfrm>
            <a:off x="2135342" y="5682654"/>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cxnSp>
        <p:nvCxnSpPr>
          <p:cNvPr id="25" name="Straight Arrow Connector 24">
            <a:extLst>
              <a:ext uri="{FF2B5EF4-FFF2-40B4-BE49-F238E27FC236}">
                <a16:creationId xmlns:a16="http://schemas.microsoft.com/office/drawing/2014/main" id="{23B216B0-4355-E486-DE28-6BA61BFE0EF4}"/>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group of people playing instruments&#10;&#10;Description automatically generated">
            <a:extLst>
              <a:ext uri="{FF2B5EF4-FFF2-40B4-BE49-F238E27FC236}">
                <a16:creationId xmlns:a16="http://schemas.microsoft.com/office/drawing/2014/main" id="{1C4F4140-F582-F293-ABE4-987988ACDDC9}"/>
              </a:ext>
            </a:extLst>
          </p:cNvPr>
          <p:cNvPicPr>
            <a:picLocks noChangeAspect="1"/>
          </p:cNvPicPr>
          <p:nvPr/>
        </p:nvPicPr>
        <p:blipFill>
          <a:blip r:embed="rId3"/>
          <a:stretch>
            <a:fillRect/>
          </a:stretch>
        </p:blipFill>
        <p:spPr>
          <a:xfrm>
            <a:off x="7041482" y="5538009"/>
            <a:ext cx="1976772" cy="1247696"/>
          </a:xfrm>
          <a:prstGeom prst="rect">
            <a:avLst/>
          </a:prstGeom>
        </p:spPr>
      </p:pic>
    </p:spTree>
    <p:extLst>
      <p:ext uri="{BB962C8B-B14F-4D97-AF65-F5344CB8AC3E}">
        <p14:creationId xmlns:p14="http://schemas.microsoft.com/office/powerpoint/2010/main" val="368291212"/>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E1BCD-A0DF-2831-082D-9CCAE3ECDC76}"/>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49811E80-164A-0C8E-5FDC-DEED0245E190}"/>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3D063D5F-1F80-7BE9-3036-0B15610692D5}"/>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CA91E3F-F5E8-A3DA-6EE5-6AF64BF67E64}"/>
              </a:ext>
            </a:extLst>
          </p:cNvPr>
          <p:cNvSpPr>
            <a:spLocks noGrp="1"/>
          </p:cNvSpPr>
          <p:nvPr>
            <p:ph type="title"/>
          </p:nvPr>
        </p:nvSpPr>
        <p:spPr>
          <a:xfrm>
            <a:off x="838200" y="365125"/>
            <a:ext cx="10515600" cy="1325563"/>
          </a:xfrm>
        </p:spPr>
        <p:txBody>
          <a:bodyPr/>
          <a:lstStyle/>
          <a:p>
            <a:r>
              <a:rPr lang="en-US"/>
              <a:t>Musician Plan realized in #9 Performance</a:t>
            </a:r>
          </a:p>
        </p:txBody>
      </p:sp>
      <p:sp>
        <p:nvSpPr>
          <p:cNvPr id="13" name="Rectangle 5">
            <a:extLst>
              <a:ext uri="{FF2B5EF4-FFF2-40B4-BE49-F238E27FC236}">
                <a16:creationId xmlns:a16="http://schemas.microsoft.com/office/drawing/2014/main" id="{79A301D6-1C8A-8FDD-FFC7-393D761A2291}"/>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80E4130E-AC39-A97E-DF2A-F7B7C5102C82}"/>
              </a:ext>
            </a:extLst>
          </p:cNvPr>
          <p:cNvSpPr txBox="1"/>
          <p:nvPr/>
        </p:nvSpPr>
        <p:spPr>
          <a:xfrm>
            <a:off x="3090523" y="1713714"/>
            <a:ext cx="99738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Disposition</a:t>
            </a:r>
          </a:p>
        </p:txBody>
      </p:sp>
      <p:sp>
        <p:nvSpPr>
          <p:cNvPr id="21" name="TextBox 20">
            <a:extLst>
              <a:ext uri="{FF2B5EF4-FFF2-40B4-BE49-F238E27FC236}">
                <a16:creationId xmlns:a16="http://schemas.microsoft.com/office/drawing/2014/main" id="{BEC33E5B-B89B-E244-C132-4E9904E88A80}"/>
              </a:ext>
            </a:extLst>
          </p:cNvPr>
          <p:cNvSpPr txBox="1"/>
          <p:nvPr/>
        </p:nvSpPr>
        <p:spPr>
          <a:xfrm>
            <a:off x="2863246" y="3489452"/>
            <a:ext cx="81144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Musician</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a:t>
            </a:r>
          </a:p>
        </p:txBody>
      </p:sp>
      <p:sp>
        <p:nvSpPr>
          <p:cNvPr id="5" name="Rectangle 5">
            <a:extLst>
              <a:ext uri="{FF2B5EF4-FFF2-40B4-BE49-F238E27FC236}">
                <a16:creationId xmlns:a16="http://schemas.microsoft.com/office/drawing/2014/main" id="{0841F09F-A8C8-DB67-897E-993BE3C92176}"/>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2C097D6F-53AB-EDCB-C8E9-E9E47D13690A}"/>
              </a:ext>
            </a:extLst>
          </p:cNvPr>
          <p:cNvSpPr txBox="1"/>
          <p:nvPr/>
        </p:nvSpPr>
        <p:spPr>
          <a:xfrm>
            <a:off x="3265768" y="2579243"/>
            <a:ext cx="4924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a:t>
            </a:r>
          </a:p>
        </p:txBody>
      </p:sp>
      <p:cxnSp>
        <p:nvCxnSpPr>
          <p:cNvPr id="23" name="Straight Arrow Connector 22">
            <a:extLst>
              <a:ext uri="{FF2B5EF4-FFF2-40B4-BE49-F238E27FC236}">
                <a16:creationId xmlns:a16="http://schemas.microsoft.com/office/drawing/2014/main" id="{4C3918A2-1DC7-1270-2121-306F0F080EB9}"/>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8613EC31-DA4E-19FA-86DC-269D38D960D1}"/>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FE779F3F-8F37-706B-3D79-CC59312C87D4}"/>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334D9C93-5B43-FEDD-6155-BE4FC1F6F666}"/>
              </a:ext>
            </a:extLst>
          </p:cNvPr>
          <p:cNvSpPr txBox="1"/>
          <p:nvPr/>
        </p:nvSpPr>
        <p:spPr>
          <a:xfrm>
            <a:off x="7661526" y="2579244"/>
            <a:ext cx="132760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Planned Process</a:t>
            </a:r>
          </a:p>
        </p:txBody>
      </p:sp>
      <p:sp>
        <p:nvSpPr>
          <p:cNvPr id="10" name="TextBox 9">
            <a:extLst>
              <a:ext uri="{FF2B5EF4-FFF2-40B4-BE49-F238E27FC236}">
                <a16:creationId xmlns:a16="http://schemas.microsoft.com/office/drawing/2014/main" id="{1A6B11DD-FCB7-53B2-DAF3-7A6C1F29CEC7}"/>
              </a:ext>
            </a:extLst>
          </p:cNvPr>
          <p:cNvSpPr txBox="1"/>
          <p:nvPr/>
        </p:nvSpPr>
        <p:spPr>
          <a:xfrm>
            <a:off x="7488699" y="3459656"/>
            <a:ext cx="108234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#9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Performance</a:t>
            </a:r>
          </a:p>
        </p:txBody>
      </p:sp>
      <p:sp>
        <p:nvSpPr>
          <p:cNvPr id="15" name="Rectangle 5">
            <a:extLst>
              <a:ext uri="{FF2B5EF4-FFF2-40B4-BE49-F238E27FC236}">
                <a16:creationId xmlns:a16="http://schemas.microsoft.com/office/drawing/2014/main" id="{5CB7B850-CF1B-B51F-D61A-83037AA1180F}"/>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9F594637-3736-57AD-8A71-E5FEEA298D85}"/>
              </a:ext>
            </a:extLst>
          </p:cNvPr>
          <p:cNvSpPr txBox="1"/>
          <p:nvPr/>
        </p:nvSpPr>
        <p:spPr>
          <a:xfrm>
            <a:off x="8274405" y="1734279"/>
            <a:ext cx="7184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Process</a:t>
            </a:r>
          </a:p>
        </p:txBody>
      </p:sp>
      <p:sp>
        <p:nvSpPr>
          <p:cNvPr id="3" name="TextBox 11">
            <a:extLst>
              <a:ext uri="{FF2B5EF4-FFF2-40B4-BE49-F238E27FC236}">
                <a16:creationId xmlns:a16="http://schemas.microsoft.com/office/drawing/2014/main" id="{612A414D-713D-06DB-32CF-90E3D382C179}"/>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cxnSp>
        <p:nvCxnSpPr>
          <p:cNvPr id="20" name="Straight Arrow Connector 19">
            <a:extLst>
              <a:ext uri="{FF2B5EF4-FFF2-40B4-BE49-F238E27FC236}">
                <a16:creationId xmlns:a16="http://schemas.microsoft.com/office/drawing/2014/main" id="{5EFDD44C-8A35-434D-3DBC-457EACD3D06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5B29F26-2984-FAAE-3B87-E794EB182433}"/>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group of people in a orchestra&#10;&#10;Description automatically generated">
            <a:extLst>
              <a:ext uri="{FF2B5EF4-FFF2-40B4-BE49-F238E27FC236}">
                <a16:creationId xmlns:a16="http://schemas.microsoft.com/office/drawing/2014/main" id="{21654A9C-B728-944D-7DDD-6BE4B8EA1FA7}"/>
              </a:ext>
            </a:extLst>
          </p:cNvPr>
          <p:cNvPicPr>
            <a:picLocks noChangeAspect="1"/>
          </p:cNvPicPr>
          <p:nvPr/>
        </p:nvPicPr>
        <p:blipFill>
          <a:blip r:embed="rId3"/>
          <a:stretch>
            <a:fillRect/>
          </a:stretch>
        </p:blipFill>
        <p:spPr>
          <a:xfrm>
            <a:off x="7102253" y="5541967"/>
            <a:ext cx="1886881" cy="1266906"/>
          </a:xfrm>
          <a:prstGeom prst="rect">
            <a:avLst/>
          </a:prstGeom>
        </p:spPr>
      </p:pic>
      <p:pic>
        <p:nvPicPr>
          <p:cNvPr id="19" name="Picture 18" descr="A group of people in a orchestra&#10;&#10;Description automatically generated">
            <a:extLst>
              <a:ext uri="{FF2B5EF4-FFF2-40B4-BE49-F238E27FC236}">
                <a16:creationId xmlns:a16="http://schemas.microsoft.com/office/drawing/2014/main" id="{00C4C95A-3B98-E203-E633-D4C3DB07D304}"/>
              </a:ext>
            </a:extLst>
          </p:cNvPr>
          <p:cNvPicPr>
            <a:picLocks noChangeAspect="1"/>
          </p:cNvPicPr>
          <p:nvPr/>
        </p:nvPicPr>
        <p:blipFill rotWithShape="1">
          <a:blip r:embed="rId3"/>
          <a:srcRect l="57911" t="37166" r="34370" b="41105"/>
          <a:stretch/>
        </p:blipFill>
        <p:spPr>
          <a:xfrm>
            <a:off x="3080091" y="5602033"/>
            <a:ext cx="509125" cy="962319"/>
          </a:xfrm>
          <a:prstGeom prst="rect">
            <a:avLst/>
          </a:prstGeom>
        </p:spPr>
      </p:pic>
      <p:pic>
        <p:nvPicPr>
          <p:cNvPr id="22" name="Picture 21" descr="A group of people in a orchestra&#10;&#10;Description automatically generated">
            <a:extLst>
              <a:ext uri="{FF2B5EF4-FFF2-40B4-BE49-F238E27FC236}">
                <a16:creationId xmlns:a16="http://schemas.microsoft.com/office/drawing/2014/main" id="{E301D07E-E509-C9FD-F99A-A2F719696398}"/>
              </a:ext>
            </a:extLst>
          </p:cNvPr>
          <p:cNvPicPr>
            <a:picLocks noChangeAspect="1"/>
          </p:cNvPicPr>
          <p:nvPr/>
        </p:nvPicPr>
        <p:blipFill rotWithShape="1">
          <a:blip r:embed="rId3"/>
          <a:srcRect l="39939" t="4049" r="50848" b="84840"/>
          <a:stretch/>
        </p:blipFill>
        <p:spPr>
          <a:xfrm>
            <a:off x="3726291" y="5750909"/>
            <a:ext cx="765858" cy="620111"/>
          </a:xfrm>
          <a:prstGeom prst="rect">
            <a:avLst/>
          </a:prstGeom>
        </p:spPr>
      </p:pic>
      <p:pic>
        <p:nvPicPr>
          <p:cNvPr id="26" name="Picture 25" descr="A group of people in a orchestra&#10;&#10;Description automatically generated">
            <a:extLst>
              <a:ext uri="{FF2B5EF4-FFF2-40B4-BE49-F238E27FC236}">
                <a16:creationId xmlns:a16="http://schemas.microsoft.com/office/drawing/2014/main" id="{FB7B5806-1010-3D75-E0DC-1BFA2D9B9E5C}"/>
              </a:ext>
            </a:extLst>
          </p:cNvPr>
          <p:cNvPicPr>
            <a:picLocks noChangeAspect="1"/>
          </p:cNvPicPr>
          <p:nvPr/>
        </p:nvPicPr>
        <p:blipFill rotWithShape="1">
          <a:blip r:embed="rId3"/>
          <a:srcRect l="38246" t="14929" r="54045" b="73265"/>
          <a:stretch/>
        </p:blipFill>
        <p:spPr>
          <a:xfrm>
            <a:off x="2237079" y="5684899"/>
            <a:ext cx="716061" cy="736313"/>
          </a:xfrm>
          <a:prstGeom prst="rect">
            <a:avLst/>
          </a:prstGeom>
        </p:spPr>
      </p:pic>
    </p:spTree>
    <p:extLst>
      <p:ext uri="{BB962C8B-B14F-4D97-AF65-F5344CB8AC3E}">
        <p14:creationId xmlns:p14="http://schemas.microsoft.com/office/powerpoint/2010/main" val="4215533404"/>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4AEA-E379-9309-6005-42116109311D}"/>
              </a:ext>
            </a:extLst>
          </p:cNvPr>
          <p:cNvSpPr>
            <a:spLocks noGrp="1"/>
          </p:cNvSpPr>
          <p:nvPr>
            <p:ph type="title"/>
          </p:nvPr>
        </p:nvSpPr>
        <p:spPr/>
        <p:txBody>
          <a:bodyPr/>
          <a:lstStyle/>
          <a:p>
            <a:r>
              <a:rPr lang="en-US"/>
              <a:t>Beethoven’s #9</a:t>
            </a:r>
            <a:r>
              <a:rPr lang="en-US" baseline="30000"/>
              <a:t>th</a:t>
            </a:r>
            <a:r>
              <a:rPr lang="en-US"/>
              <a:t> Symphony</a:t>
            </a:r>
          </a:p>
        </p:txBody>
      </p:sp>
      <p:sp>
        <p:nvSpPr>
          <p:cNvPr id="4" name="TextBox 3">
            <a:extLst>
              <a:ext uri="{FF2B5EF4-FFF2-40B4-BE49-F238E27FC236}">
                <a16:creationId xmlns:a16="http://schemas.microsoft.com/office/drawing/2014/main" id="{F51F3077-FC4E-506A-6CAF-0192E3C9E7E6}"/>
              </a:ext>
            </a:extLst>
          </p:cNvPr>
          <p:cNvSpPr txBox="1"/>
          <p:nvPr/>
        </p:nvSpPr>
        <p:spPr>
          <a:xfrm>
            <a:off x="618760" y="1805062"/>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pic>
        <p:nvPicPr>
          <p:cNvPr id="5" name="Picture 4" descr="A group of people playing instruments&#10;&#10;Description automatically generated">
            <a:extLst>
              <a:ext uri="{FF2B5EF4-FFF2-40B4-BE49-F238E27FC236}">
                <a16:creationId xmlns:a16="http://schemas.microsoft.com/office/drawing/2014/main" id="{C4581135-E35D-FC05-2E76-1EF297B4C943}"/>
              </a:ext>
            </a:extLst>
          </p:cNvPr>
          <p:cNvPicPr>
            <a:picLocks noChangeAspect="1"/>
          </p:cNvPicPr>
          <p:nvPr/>
        </p:nvPicPr>
        <p:blipFill>
          <a:blip r:embed="rId2"/>
          <a:stretch>
            <a:fillRect/>
          </a:stretch>
        </p:blipFill>
        <p:spPr>
          <a:xfrm>
            <a:off x="8602716" y="1334555"/>
            <a:ext cx="2441270" cy="1540877"/>
          </a:xfrm>
          <a:prstGeom prst="rect">
            <a:avLst/>
          </a:prstGeom>
        </p:spPr>
      </p:pic>
      <p:pic>
        <p:nvPicPr>
          <p:cNvPr id="6" name="Picture 5" descr="A group of people in a orchestra&#10;&#10;Description automatically generated">
            <a:extLst>
              <a:ext uri="{FF2B5EF4-FFF2-40B4-BE49-F238E27FC236}">
                <a16:creationId xmlns:a16="http://schemas.microsoft.com/office/drawing/2014/main" id="{9BC0533A-8C18-0C6A-E9AD-6EAE98D7F121}"/>
              </a:ext>
            </a:extLst>
          </p:cNvPr>
          <p:cNvPicPr>
            <a:picLocks noChangeAspect="1"/>
          </p:cNvPicPr>
          <p:nvPr/>
        </p:nvPicPr>
        <p:blipFill>
          <a:blip r:embed="rId3"/>
          <a:stretch>
            <a:fillRect/>
          </a:stretch>
        </p:blipFill>
        <p:spPr>
          <a:xfrm>
            <a:off x="8681792" y="5267755"/>
            <a:ext cx="2283118" cy="1532950"/>
          </a:xfrm>
          <a:prstGeom prst="rect">
            <a:avLst/>
          </a:prstGeom>
        </p:spPr>
      </p:pic>
      <p:pic>
        <p:nvPicPr>
          <p:cNvPr id="7" name="Picture 6" descr="A sheet of music with black and white writing&#10;&#10;Description automatically generated">
            <a:extLst>
              <a:ext uri="{FF2B5EF4-FFF2-40B4-BE49-F238E27FC236}">
                <a16:creationId xmlns:a16="http://schemas.microsoft.com/office/drawing/2014/main" id="{7B302FE2-5B4C-84B3-06AD-AB60989DE96B}"/>
              </a:ext>
            </a:extLst>
          </p:cNvPr>
          <p:cNvPicPr>
            <a:picLocks noChangeAspect="1"/>
          </p:cNvPicPr>
          <p:nvPr/>
        </p:nvPicPr>
        <p:blipFill>
          <a:blip r:embed="rId4"/>
          <a:stretch>
            <a:fillRect/>
          </a:stretch>
        </p:blipFill>
        <p:spPr>
          <a:xfrm>
            <a:off x="4689646" y="4236903"/>
            <a:ext cx="2187834" cy="1503263"/>
          </a:xfrm>
          <a:prstGeom prst="rect">
            <a:avLst/>
          </a:prstGeom>
        </p:spPr>
      </p:pic>
      <p:pic>
        <p:nvPicPr>
          <p:cNvPr id="8" name="Picture 7" descr="A sheet of music with black and white writing&#10;&#10;Description automatically generated">
            <a:extLst>
              <a:ext uri="{FF2B5EF4-FFF2-40B4-BE49-F238E27FC236}">
                <a16:creationId xmlns:a16="http://schemas.microsoft.com/office/drawing/2014/main" id="{9E83098C-B263-2E46-E9DC-9BB460929410}"/>
              </a:ext>
            </a:extLst>
          </p:cNvPr>
          <p:cNvPicPr>
            <a:picLocks noChangeAspect="1"/>
          </p:cNvPicPr>
          <p:nvPr/>
        </p:nvPicPr>
        <p:blipFill rotWithShape="1">
          <a:blip r:embed="rId4"/>
          <a:srcRect l="53138" t="46602" r="10750" b="40129"/>
          <a:stretch/>
        </p:blipFill>
        <p:spPr>
          <a:xfrm>
            <a:off x="650853" y="4673027"/>
            <a:ext cx="2499369" cy="631016"/>
          </a:xfrm>
          <a:prstGeom prst="rect">
            <a:avLst/>
          </a:prstGeom>
        </p:spPr>
      </p:pic>
      <p:cxnSp>
        <p:nvCxnSpPr>
          <p:cNvPr id="9" name="Straight Arrow Connector 8">
            <a:extLst>
              <a:ext uri="{FF2B5EF4-FFF2-40B4-BE49-F238E27FC236}">
                <a16:creationId xmlns:a16="http://schemas.microsoft.com/office/drawing/2014/main" id="{72AEFDBC-DE58-AF56-CEC8-111619AC99A2}"/>
              </a:ext>
            </a:extLst>
          </p:cNvPr>
          <p:cNvCxnSpPr>
            <a:cxnSpLocks/>
            <a:stCxn id="4" idx="2"/>
            <a:endCxn id="8" idx="0"/>
          </p:cNvCxnSpPr>
          <p:nvPr/>
        </p:nvCxnSpPr>
        <p:spPr>
          <a:xfrm>
            <a:off x="1884491" y="2328282"/>
            <a:ext cx="16047" cy="2344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4E5E74-CB49-5ED3-2331-CD0E2E1521BF}"/>
              </a:ext>
            </a:extLst>
          </p:cNvPr>
          <p:cNvCxnSpPr>
            <a:cxnSpLocks/>
            <a:stCxn id="8" idx="3"/>
            <a:endCxn id="7" idx="1"/>
          </p:cNvCxnSpPr>
          <p:nvPr/>
        </p:nvCxnSpPr>
        <p:spPr>
          <a:xfrm>
            <a:off x="3150222" y="4988535"/>
            <a:ext cx="15394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8CD40B-CEBE-C493-A8BF-028A8FA45259}"/>
              </a:ext>
            </a:extLst>
          </p:cNvPr>
          <p:cNvCxnSpPr>
            <a:cxnSpLocks/>
            <a:stCxn id="4" idx="2"/>
            <a:endCxn id="7" idx="0"/>
          </p:cNvCxnSpPr>
          <p:nvPr/>
        </p:nvCxnSpPr>
        <p:spPr>
          <a:xfrm>
            <a:off x="1884491" y="2328282"/>
            <a:ext cx="3899072" cy="190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99804DE-8AC5-E2D9-4BB1-14C15A5F3D9B}"/>
              </a:ext>
            </a:extLst>
          </p:cNvPr>
          <p:cNvCxnSpPr>
            <a:cxnSpLocks/>
            <a:stCxn id="4" idx="3"/>
            <a:endCxn id="5" idx="1"/>
          </p:cNvCxnSpPr>
          <p:nvPr/>
        </p:nvCxnSpPr>
        <p:spPr>
          <a:xfrm>
            <a:off x="3150222" y="2066672"/>
            <a:ext cx="5452494" cy="383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0AC0AC3-FB16-B9D7-433A-EF9B90D958FA}"/>
              </a:ext>
            </a:extLst>
          </p:cNvPr>
          <p:cNvCxnSpPr>
            <a:cxnSpLocks/>
            <a:stCxn id="5" idx="2"/>
            <a:endCxn id="114" idx="0"/>
          </p:cNvCxnSpPr>
          <p:nvPr/>
        </p:nvCxnSpPr>
        <p:spPr>
          <a:xfrm>
            <a:off x="9823351" y="2875432"/>
            <a:ext cx="1303704" cy="8646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BA8A53D-23B6-EE80-CA7E-9B878AFD9125}"/>
              </a:ext>
            </a:extLst>
          </p:cNvPr>
          <p:cNvSpPr txBox="1"/>
          <p:nvPr/>
        </p:nvSpPr>
        <p:spPr>
          <a:xfrm>
            <a:off x="450252" y="3745469"/>
            <a:ext cx="14342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concretized in</a:t>
            </a:r>
          </a:p>
        </p:txBody>
      </p:sp>
      <p:sp>
        <p:nvSpPr>
          <p:cNvPr id="47" name="TextBox 46">
            <a:extLst>
              <a:ext uri="{FF2B5EF4-FFF2-40B4-BE49-F238E27FC236}">
                <a16:creationId xmlns:a16="http://schemas.microsoft.com/office/drawing/2014/main" id="{06F56EBD-C3EE-0F2E-0263-4D1D8560A9AD}"/>
              </a:ext>
            </a:extLst>
          </p:cNvPr>
          <p:cNvSpPr txBox="1"/>
          <p:nvPr/>
        </p:nvSpPr>
        <p:spPr>
          <a:xfrm>
            <a:off x="3377157" y="455335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inheres in</a:t>
            </a:r>
          </a:p>
        </p:txBody>
      </p:sp>
      <p:sp>
        <p:nvSpPr>
          <p:cNvPr id="50" name="TextBox 49">
            <a:extLst>
              <a:ext uri="{FF2B5EF4-FFF2-40B4-BE49-F238E27FC236}">
                <a16:creationId xmlns:a16="http://schemas.microsoft.com/office/drawing/2014/main" id="{20119C4C-24CD-4D43-D45D-BB4CD9B7031F}"/>
              </a:ext>
            </a:extLst>
          </p:cNvPr>
          <p:cNvSpPr txBox="1"/>
          <p:nvPr/>
        </p:nvSpPr>
        <p:spPr>
          <a:xfrm>
            <a:off x="4029023" y="2782669"/>
            <a:ext cx="12152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generically </a:t>
            </a:r>
            <a:b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depends on</a:t>
            </a:r>
          </a:p>
        </p:txBody>
      </p:sp>
      <p:sp>
        <p:nvSpPr>
          <p:cNvPr id="51" name="TextBox 50">
            <a:extLst>
              <a:ext uri="{FF2B5EF4-FFF2-40B4-BE49-F238E27FC236}">
                <a16:creationId xmlns:a16="http://schemas.microsoft.com/office/drawing/2014/main" id="{5BB89FDC-3173-19F2-46D8-19820B99B8FF}"/>
              </a:ext>
            </a:extLst>
          </p:cNvPr>
          <p:cNvSpPr txBox="1"/>
          <p:nvPr/>
        </p:nvSpPr>
        <p:spPr>
          <a:xfrm>
            <a:off x="5327348" y="2176565"/>
            <a:ext cx="9124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is about</a:t>
            </a:r>
          </a:p>
        </p:txBody>
      </p:sp>
      <p:pic>
        <p:nvPicPr>
          <p:cNvPr id="113" name="Picture 112" descr="A group of people in a orchestra&#10;&#10;Description automatically generated">
            <a:extLst>
              <a:ext uri="{FF2B5EF4-FFF2-40B4-BE49-F238E27FC236}">
                <a16:creationId xmlns:a16="http://schemas.microsoft.com/office/drawing/2014/main" id="{1110C6B0-8470-E99E-B8B7-71F3BBF8C1DF}"/>
              </a:ext>
            </a:extLst>
          </p:cNvPr>
          <p:cNvPicPr>
            <a:picLocks noChangeAspect="1"/>
          </p:cNvPicPr>
          <p:nvPr/>
        </p:nvPicPr>
        <p:blipFill rotWithShape="1">
          <a:blip r:embed="rId3"/>
          <a:srcRect l="57911" t="37166" r="34370" b="41105"/>
          <a:stretch/>
        </p:blipFill>
        <p:spPr>
          <a:xfrm>
            <a:off x="9568788" y="3591031"/>
            <a:ext cx="509125" cy="962319"/>
          </a:xfrm>
          <a:prstGeom prst="rect">
            <a:avLst/>
          </a:prstGeom>
        </p:spPr>
      </p:pic>
      <p:pic>
        <p:nvPicPr>
          <p:cNvPr id="114" name="Picture 113" descr="A group of people in a orchestra&#10;&#10;Description automatically generated">
            <a:extLst>
              <a:ext uri="{FF2B5EF4-FFF2-40B4-BE49-F238E27FC236}">
                <a16:creationId xmlns:a16="http://schemas.microsoft.com/office/drawing/2014/main" id="{C5A5E57A-EB9D-6E91-9E63-56839A4BED99}"/>
              </a:ext>
            </a:extLst>
          </p:cNvPr>
          <p:cNvPicPr>
            <a:picLocks noChangeAspect="1"/>
          </p:cNvPicPr>
          <p:nvPr/>
        </p:nvPicPr>
        <p:blipFill rotWithShape="1">
          <a:blip r:embed="rId3"/>
          <a:srcRect l="39939" t="4049" r="50848" b="84840"/>
          <a:stretch/>
        </p:blipFill>
        <p:spPr>
          <a:xfrm>
            <a:off x="10744126" y="3740060"/>
            <a:ext cx="765858" cy="620111"/>
          </a:xfrm>
          <a:prstGeom prst="rect">
            <a:avLst/>
          </a:prstGeom>
        </p:spPr>
      </p:pic>
      <p:pic>
        <p:nvPicPr>
          <p:cNvPr id="115" name="Picture 114" descr="A group of people in a orchestra&#10;&#10;Description automatically generated">
            <a:extLst>
              <a:ext uri="{FF2B5EF4-FFF2-40B4-BE49-F238E27FC236}">
                <a16:creationId xmlns:a16="http://schemas.microsoft.com/office/drawing/2014/main" id="{F2211DC2-A845-E2EE-1BD6-C818E2F2B7D3}"/>
              </a:ext>
            </a:extLst>
          </p:cNvPr>
          <p:cNvPicPr>
            <a:picLocks noChangeAspect="1"/>
          </p:cNvPicPr>
          <p:nvPr/>
        </p:nvPicPr>
        <p:blipFill rotWithShape="1">
          <a:blip r:embed="rId3"/>
          <a:srcRect l="38246" t="14929" r="54045" b="73265"/>
          <a:stretch/>
        </p:blipFill>
        <p:spPr>
          <a:xfrm>
            <a:off x="8174066" y="3655519"/>
            <a:ext cx="716061" cy="736313"/>
          </a:xfrm>
          <a:prstGeom prst="rect">
            <a:avLst/>
          </a:prstGeom>
        </p:spPr>
      </p:pic>
      <p:cxnSp>
        <p:nvCxnSpPr>
          <p:cNvPr id="118" name="Straight Arrow Connector 117">
            <a:extLst>
              <a:ext uri="{FF2B5EF4-FFF2-40B4-BE49-F238E27FC236}">
                <a16:creationId xmlns:a16="http://schemas.microsoft.com/office/drawing/2014/main" id="{E05DD0B5-479B-6EE5-AE38-29F1248A00E0}"/>
              </a:ext>
            </a:extLst>
          </p:cNvPr>
          <p:cNvCxnSpPr>
            <a:cxnSpLocks/>
            <a:stCxn id="5" idx="2"/>
            <a:endCxn id="115" idx="0"/>
          </p:cNvCxnSpPr>
          <p:nvPr/>
        </p:nvCxnSpPr>
        <p:spPr>
          <a:xfrm flipH="1">
            <a:off x="8532097" y="2875432"/>
            <a:ext cx="1291254" cy="780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8E36D0C-F0D1-D594-9699-87403D560F6C}"/>
              </a:ext>
            </a:extLst>
          </p:cNvPr>
          <p:cNvCxnSpPr>
            <a:cxnSpLocks/>
            <a:stCxn id="5" idx="2"/>
            <a:endCxn id="113" idx="0"/>
          </p:cNvCxnSpPr>
          <p:nvPr/>
        </p:nvCxnSpPr>
        <p:spPr>
          <a:xfrm>
            <a:off x="9823351" y="2875432"/>
            <a:ext cx="0" cy="7155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B3B427D-73CD-4064-E13C-039FAEFB4549}"/>
              </a:ext>
            </a:extLst>
          </p:cNvPr>
          <p:cNvSpPr txBox="1"/>
          <p:nvPr/>
        </p:nvSpPr>
        <p:spPr>
          <a:xfrm>
            <a:off x="10787128" y="3017126"/>
            <a:ext cx="118898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concretized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in</a:t>
            </a:r>
          </a:p>
        </p:txBody>
      </p:sp>
      <p:cxnSp>
        <p:nvCxnSpPr>
          <p:cNvPr id="128" name="Straight Arrow Connector 127">
            <a:extLst>
              <a:ext uri="{FF2B5EF4-FFF2-40B4-BE49-F238E27FC236}">
                <a16:creationId xmlns:a16="http://schemas.microsoft.com/office/drawing/2014/main" id="{DAB9001E-53B7-E805-5A10-E4439ED15F7C}"/>
              </a:ext>
            </a:extLst>
          </p:cNvPr>
          <p:cNvCxnSpPr>
            <a:cxnSpLocks/>
            <a:stCxn id="113" idx="2"/>
            <a:endCxn id="6" idx="0"/>
          </p:cNvCxnSpPr>
          <p:nvPr/>
        </p:nvCxnSpPr>
        <p:spPr>
          <a:xfrm>
            <a:off x="9823351" y="4553350"/>
            <a:ext cx="0" cy="7144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B98AADB-90F4-A5C9-4C00-024ECB43C414}"/>
              </a:ext>
            </a:extLst>
          </p:cNvPr>
          <p:cNvCxnSpPr>
            <a:cxnSpLocks/>
            <a:stCxn id="114" idx="2"/>
          </p:cNvCxnSpPr>
          <p:nvPr/>
        </p:nvCxnSpPr>
        <p:spPr>
          <a:xfrm flipH="1">
            <a:off x="10077913" y="4360171"/>
            <a:ext cx="1049142" cy="9071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2740269-3D3D-8B37-A8B6-9D86B363C133}"/>
              </a:ext>
            </a:extLst>
          </p:cNvPr>
          <p:cNvCxnSpPr>
            <a:cxnSpLocks/>
            <a:stCxn id="115" idx="2"/>
          </p:cNvCxnSpPr>
          <p:nvPr/>
        </p:nvCxnSpPr>
        <p:spPr>
          <a:xfrm>
            <a:off x="8532097" y="4391832"/>
            <a:ext cx="958151" cy="875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FCE6079B-90C3-5499-4246-C62874B4D6F8}"/>
              </a:ext>
            </a:extLst>
          </p:cNvPr>
          <p:cNvSpPr txBox="1"/>
          <p:nvPr/>
        </p:nvSpPr>
        <p:spPr>
          <a:xfrm>
            <a:off x="7727930" y="4546627"/>
            <a:ext cx="119737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a:t>
            </a:r>
            <a:b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realization</a:t>
            </a:r>
          </a:p>
        </p:txBody>
      </p:sp>
    </p:spTree>
    <p:extLst>
      <p:ext uri="{BB962C8B-B14F-4D97-AF65-F5344CB8AC3E}">
        <p14:creationId xmlns:p14="http://schemas.microsoft.com/office/powerpoint/2010/main" val="27988969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1DADA-BE40-2A75-7192-A725143BB629}"/>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B91B585-25D0-1879-30F3-3CD279FA596D}"/>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09C41104-DDDE-AF5A-1874-1A5EB0646166}"/>
              </a:ext>
            </a:extLst>
          </p:cNvPr>
          <p:cNvSpPr>
            <a:spLocks noGrp="1"/>
          </p:cNvSpPr>
          <p:nvPr>
            <p:ph type="title"/>
          </p:nvPr>
        </p:nvSpPr>
        <p:spPr>
          <a:xfrm>
            <a:off x="838200" y="365125"/>
            <a:ext cx="10515600" cy="1325563"/>
          </a:xfrm>
        </p:spPr>
        <p:txBody>
          <a:bodyPr/>
          <a:lstStyle/>
          <a:p>
            <a:r>
              <a:rPr lang="en-US"/>
              <a:t>Material Entity</a:t>
            </a:r>
          </a:p>
        </p:txBody>
      </p:sp>
      <p:sp>
        <p:nvSpPr>
          <p:cNvPr id="2" name="Oval 1">
            <a:extLst>
              <a:ext uri="{FF2B5EF4-FFF2-40B4-BE49-F238E27FC236}">
                <a16:creationId xmlns:a16="http://schemas.microsoft.com/office/drawing/2014/main" id="{8F45F45F-F64B-61FA-4B2E-2EA54E75B2E9}"/>
              </a:ext>
            </a:extLst>
          </p:cNvPr>
          <p:cNvSpPr/>
          <p:nvPr/>
        </p:nvSpPr>
        <p:spPr>
          <a:xfrm>
            <a:off x="595746" y="3863528"/>
            <a:ext cx="1288472"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32588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ADD29-3F32-80D5-5CFE-B4ACBCDD188D}"/>
              </a:ext>
            </a:extLst>
          </p:cNvPr>
          <p:cNvSpPr>
            <a:spLocks noGrp="1"/>
          </p:cNvSpPr>
          <p:nvPr>
            <p:ph type="title"/>
          </p:nvPr>
        </p:nvSpPr>
        <p:spPr/>
        <p:txBody>
          <a:bodyPr/>
          <a:lstStyle/>
          <a:p>
            <a:r>
              <a:rPr lang="en-US"/>
              <a:t>Material Entity</a:t>
            </a:r>
          </a:p>
        </p:txBody>
      </p:sp>
      <p:sp>
        <p:nvSpPr>
          <p:cNvPr id="3" name="Content Placeholder 2">
            <a:extLst>
              <a:ext uri="{FF2B5EF4-FFF2-40B4-BE49-F238E27FC236}">
                <a16:creationId xmlns:a16="http://schemas.microsoft.com/office/drawing/2014/main" id="{CB4F3257-0260-6F1C-3DE3-91E7297B6EB6}"/>
              </a:ext>
            </a:extLst>
          </p:cNvPr>
          <p:cNvSpPr>
            <a:spLocks noGrp="1"/>
          </p:cNvSpPr>
          <p:nvPr>
            <p:ph idx="1"/>
          </p:nvPr>
        </p:nvSpPr>
        <p:spPr>
          <a:xfrm>
            <a:off x="838200" y="1825624"/>
            <a:ext cx="10515600" cy="4879975"/>
          </a:xfrm>
        </p:spPr>
        <p:txBody>
          <a:bodyPr/>
          <a:lstStyle/>
          <a:p>
            <a:r>
              <a:rPr lang="en-US"/>
              <a:t>Many independent continuants discussed thus far depend on instances falling under the class </a:t>
            </a:r>
            <a:r>
              <a:rPr lang="en-US" b="1">
                <a:solidFill>
                  <a:schemeClr val="accent6"/>
                </a:solidFill>
              </a:rPr>
              <a:t>Material Entity</a:t>
            </a:r>
            <a:r>
              <a:rPr lang="en-US"/>
              <a:t>, which includes all independent continuants having matter as part</a:t>
            </a:r>
          </a:p>
          <a:p>
            <a:endParaRPr lang="en-US"/>
          </a:p>
          <a:p>
            <a:r>
              <a:rPr lang="en-US"/>
              <a:t>Apples, people, cars, blankets, viruses, tanks, etc. thus fall</a:t>
            </a:r>
          </a:p>
          <a:p>
            <a:endParaRPr lang="en-US"/>
          </a:p>
          <a:p>
            <a:r>
              <a:rPr lang="en-US"/>
              <a:t>Subclasses include objects, object aggregates, and fiat object parts</a:t>
            </a:r>
          </a:p>
        </p:txBody>
      </p:sp>
    </p:spTree>
    <p:extLst>
      <p:ext uri="{BB962C8B-B14F-4D97-AF65-F5344CB8AC3E}">
        <p14:creationId xmlns:p14="http://schemas.microsoft.com/office/powerpoint/2010/main" val="5837725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FE77-2107-6893-FB8F-9EBDAA129F90}"/>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0713822-C4C7-AAB2-349B-722B18E2C52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9324CCDB-C2E9-CF6F-1117-8DF14E8AF3BC}"/>
              </a:ext>
            </a:extLst>
          </p:cNvPr>
          <p:cNvSpPr>
            <a:spLocks noGrp="1"/>
          </p:cNvSpPr>
          <p:nvPr>
            <p:ph type="title"/>
          </p:nvPr>
        </p:nvSpPr>
        <p:spPr>
          <a:xfrm>
            <a:off x="838200" y="365125"/>
            <a:ext cx="10515600" cy="1325563"/>
          </a:xfrm>
        </p:spPr>
        <p:txBody>
          <a:bodyPr/>
          <a:lstStyle/>
          <a:p>
            <a:r>
              <a:rPr lang="en-US"/>
              <a:t>Subclasses of Material Entity</a:t>
            </a:r>
          </a:p>
        </p:txBody>
      </p:sp>
      <p:sp>
        <p:nvSpPr>
          <p:cNvPr id="2" name="Oval 1">
            <a:extLst>
              <a:ext uri="{FF2B5EF4-FFF2-40B4-BE49-F238E27FC236}">
                <a16:creationId xmlns:a16="http://schemas.microsoft.com/office/drawing/2014/main" id="{BCEC645B-3E8F-D937-D64A-59C49569674C}"/>
              </a:ext>
            </a:extLst>
          </p:cNvPr>
          <p:cNvSpPr/>
          <p:nvPr/>
        </p:nvSpPr>
        <p:spPr>
          <a:xfrm>
            <a:off x="568037" y="4708656"/>
            <a:ext cx="3325090"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35108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456E-1EAB-9DA0-9AC9-F6FE682BB788}"/>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09724C3B-F3A6-F60E-9CE2-EFA38568013A}"/>
              </a:ext>
            </a:extLst>
          </p:cNvPr>
          <p:cNvSpPr>
            <a:spLocks noGrp="1"/>
          </p:cNvSpPr>
          <p:nvPr>
            <p:ph idx="1"/>
          </p:nvPr>
        </p:nvSpPr>
        <p:spPr/>
        <p:txBody>
          <a:bodyPr/>
          <a:lstStyle/>
          <a:p>
            <a:r>
              <a:rPr lang="en-US"/>
              <a:t>An object is a material entity that manifests causal unity, where its instances are maximal with respect to that causal unity</a:t>
            </a:r>
          </a:p>
        </p:txBody>
      </p:sp>
    </p:spTree>
    <p:extLst>
      <p:ext uri="{BB962C8B-B14F-4D97-AF65-F5344CB8AC3E}">
        <p14:creationId xmlns:p14="http://schemas.microsoft.com/office/powerpoint/2010/main" val="1507734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800B1-E735-E4CC-AE55-0250003A9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83015-D8F7-0531-D672-D069929C7BFD}"/>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9155978F-509D-1563-6C63-38ECE485B8AE}"/>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p:txBody>
      </p:sp>
    </p:spTree>
    <p:extLst>
      <p:ext uri="{BB962C8B-B14F-4D97-AF65-F5344CB8AC3E}">
        <p14:creationId xmlns:p14="http://schemas.microsoft.com/office/powerpoint/2010/main" val="40345625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E73F0-9EA2-A5A9-2C09-893E025BA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85F04-49D6-F60B-89F4-EE03B4241990}"/>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E84A65CD-F51A-30B5-9037-C61566106159}"/>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a:p>
            <a:r>
              <a:rPr lang="en-US"/>
              <a:t>Examples of causal unity: </a:t>
            </a:r>
          </a:p>
          <a:p>
            <a:pPr lvl="1"/>
            <a:r>
              <a:rPr lang="en-US"/>
              <a:t>Physical covering, e.g. interior of the object are covered by a connected membrane</a:t>
            </a:r>
          </a:p>
        </p:txBody>
      </p:sp>
      <p:pic>
        <p:nvPicPr>
          <p:cNvPr id="5" name="Picture 4" descr="A diagram of a cell membrane&#10;&#10;Description automatically generated">
            <a:extLst>
              <a:ext uri="{FF2B5EF4-FFF2-40B4-BE49-F238E27FC236}">
                <a16:creationId xmlns:a16="http://schemas.microsoft.com/office/drawing/2014/main" id="{F5404902-C417-B267-653A-0E7A46039186}"/>
              </a:ext>
            </a:extLst>
          </p:cNvPr>
          <p:cNvPicPr>
            <a:picLocks noChangeAspect="1"/>
          </p:cNvPicPr>
          <p:nvPr/>
        </p:nvPicPr>
        <p:blipFill>
          <a:blip r:embed="rId2"/>
          <a:stretch>
            <a:fillRect/>
          </a:stretch>
        </p:blipFill>
        <p:spPr>
          <a:xfrm>
            <a:off x="3952009" y="4280430"/>
            <a:ext cx="4287982" cy="2355897"/>
          </a:xfrm>
          <a:prstGeom prst="rect">
            <a:avLst/>
          </a:prstGeom>
        </p:spPr>
      </p:pic>
    </p:spTree>
    <p:extLst>
      <p:ext uri="{BB962C8B-B14F-4D97-AF65-F5344CB8AC3E}">
        <p14:creationId xmlns:p14="http://schemas.microsoft.com/office/powerpoint/2010/main" val="537973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3E507-90DF-3CE3-EA78-F84024196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0971E-D78E-DF60-EC84-A6358CAA2035}"/>
              </a:ext>
            </a:extLst>
          </p:cNvPr>
          <p:cNvSpPr>
            <a:spLocks noGrp="1"/>
          </p:cNvSpPr>
          <p:nvPr>
            <p:ph type="title"/>
          </p:nvPr>
        </p:nvSpPr>
        <p:spPr/>
        <p:txBody>
          <a:bodyPr/>
          <a:lstStyle/>
          <a:p>
            <a:r>
              <a:rPr lang="en-US"/>
              <a:t>Machine-Machine Interoperability</a:t>
            </a:r>
          </a:p>
        </p:txBody>
      </p:sp>
      <p:sp>
        <p:nvSpPr>
          <p:cNvPr id="3" name="Content Placeholder 2">
            <a:extLst>
              <a:ext uri="{FF2B5EF4-FFF2-40B4-BE49-F238E27FC236}">
                <a16:creationId xmlns:a16="http://schemas.microsoft.com/office/drawing/2014/main" id="{44D24927-C954-6EB3-1AA6-6C05D2CC4901}"/>
              </a:ext>
            </a:extLst>
          </p:cNvPr>
          <p:cNvSpPr>
            <a:spLocks noGrp="1"/>
          </p:cNvSpPr>
          <p:nvPr>
            <p:ph idx="1"/>
          </p:nvPr>
        </p:nvSpPr>
        <p:spPr>
          <a:xfrm>
            <a:off x="838200" y="1825624"/>
            <a:ext cx="10515600" cy="5032375"/>
          </a:xfrm>
        </p:spPr>
        <p:txBody>
          <a:bodyPr>
            <a:normAutofit/>
          </a:bodyPr>
          <a:lstStyle/>
          <a:p>
            <a:r>
              <a:rPr lang="en-US" dirty="0"/>
              <a:t>Involves addressing the more familiar information silos</a:t>
            </a:r>
          </a:p>
          <a:p>
            <a:endParaRPr lang="en-US" b="1" dirty="0">
              <a:latin typeface="Arial" panose="020B0604020202020204" pitchFamily="34" charset="0"/>
              <a:cs typeface="Arial" panose="020B0604020202020204" pitchFamily="34" charset="0"/>
            </a:endParaRPr>
          </a:p>
          <a:p>
            <a:r>
              <a:rPr lang="en-US" dirty="0">
                <a:cs typeface="Arial" panose="020B0604020202020204" pitchFamily="34" charset="0"/>
              </a:rPr>
              <a:t>Associated interoperability strategies often emphasize common metadata standards, business logic, APIs, etc. </a:t>
            </a:r>
          </a:p>
          <a:p>
            <a:endParaRPr lang="en-US" dirty="0">
              <a:cs typeface="Arial" panose="020B0604020202020204" pitchFamily="34" charset="0"/>
            </a:endParaRPr>
          </a:p>
          <a:p>
            <a:pPr marL="114300" indent="0" algn="ctr">
              <a:buNone/>
            </a:pPr>
            <a:r>
              <a:rPr lang="en-US" sz="3200" b="1">
                <a:solidFill>
                  <a:srgbClr val="FF0000"/>
                </a:solidFill>
              </a:rPr>
              <a:t>Any two heterogeneous information systems share some underlying formal structure</a:t>
            </a:r>
          </a:p>
          <a:p>
            <a:pPr marL="114300" indent="0">
              <a:buNone/>
            </a:pPr>
            <a:endParaRPr lang="en-US" sz="2000" i="1" dirty="0"/>
          </a:p>
        </p:txBody>
      </p:sp>
    </p:spTree>
    <p:extLst>
      <p:ext uri="{BB962C8B-B14F-4D97-AF65-F5344CB8AC3E}">
        <p14:creationId xmlns:p14="http://schemas.microsoft.com/office/powerpoint/2010/main" val="16383502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8C33-AFB1-A314-6D06-9FE5FD786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D09239-E486-4525-D511-60045EF178B3}"/>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54D48F4E-D804-11FA-A8B6-E46B59296EF3}"/>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a:p>
            <a:r>
              <a:rPr lang="en-US"/>
              <a:t>Examples of causal unity: </a:t>
            </a:r>
          </a:p>
          <a:p>
            <a:pPr lvl="1"/>
            <a:r>
              <a:rPr lang="en-US"/>
              <a:t>Physical covering, e.g. interior of the object are covered by a connected membrane</a:t>
            </a:r>
          </a:p>
          <a:p>
            <a:pPr lvl="1"/>
            <a:r>
              <a:rPr lang="en-US"/>
              <a:t>Internal forces, e.g. ionic bonds holding together molecules</a:t>
            </a:r>
          </a:p>
        </p:txBody>
      </p:sp>
      <p:pic>
        <p:nvPicPr>
          <p:cNvPr id="7" name="Picture 6" descr="A diagram of a circle with circles and dots&#10;&#10;Description automatically generated">
            <a:extLst>
              <a:ext uri="{FF2B5EF4-FFF2-40B4-BE49-F238E27FC236}">
                <a16:creationId xmlns:a16="http://schemas.microsoft.com/office/drawing/2014/main" id="{A61A35F1-D3D8-A650-6CC2-8682156FBDA6}"/>
              </a:ext>
            </a:extLst>
          </p:cNvPr>
          <p:cNvPicPr>
            <a:picLocks noChangeAspect="1"/>
          </p:cNvPicPr>
          <p:nvPr/>
        </p:nvPicPr>
        <p:blipFill>
          <a:blip r:embed="rId2"/>
          <a:srcRect t="7077" b="6787"/>
          <a:stretch/>
        </p:blipFill>
        <p:spPr>
          <a:xfrm>
            <a:off x="3651538" y="4807203"/>
            <a:ext cx="4888923" cy="1953815"/>
          </a:xfrm>
          <a:prstGeom prst="rect">
            <a:avLst/>
          </a:prstGeom>
        </p:spPr>
      </p:pic>
    </p:spTree>
    <p:extLst>
      <p:ext uri="{BB962C8B-B14F-4D97-AF65-F5344CB8AC3E}">
        <p14:creationId xmlns:p14="http://schemas.microsoft.com/office/powerpoint/2010/main" val="30951156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A4F16-39FC-2393-5914-8165D44E2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94D61-FB13-C167-8A16-CB3FA445BAE3}"/>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F8FAB428-3114-C067-1CDF-7EC5A5661319}"/>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a:p>
            <a:r>
              <a:rPr lang="en-US"/>
              <a:t>Examples of causal unity: </a:t>
            </a:r>
          </a:p>
          <a:p>
            <a:pPr lvl="1"/>
            <a:r>
              <a:rPr lang="en-US"/>
              <a:t>Physical covering, e.g. interior of the object are covered by a connected membrane</a:t>
            </a:r>
          </a:p>
          <a:p>
            <a:pPr lvl="1"/>
            <a:r>
              <a:rPr lang="en-US"/>
              <a:t>Internal forces, e.g. ionic bonds holding together molecules</a:t>
            </a:r>
          </a:p>
          <a:p>
            <a:pPr lvl="1"/>
            <a:r>
              <a:rPr lang="en-US"/>
              <a:t>Engineered assembly, e.g. mechanical assembly through screws or fasteners</a:t>
            </a:r>
          </a:p>
        </p:txBody>
      </p:sp>
      <p:pic>
        <p:nvPicPr>
          <p:cNvPr id="9" name="Picture 8">
            <a:extLst>
              <a:ext uri="{FF2B5EF4-FFF2-40B4-BE49-F238E27FC236}">
                <a16:creationId xmlns:a16="http://schemas.microsoft.com/office/drawing/2014/main" id="{A722867B-D61C-2621-52C7-6D7DAD94FE94}"/>
              </a:ext>
            </a:extLst>
          </p:cNvPr>
          <p:cNvPicPr>
            <a:picLocks noChangeAspect="1"/>
          </p:cNvPicPr>
          <p:nvPr/>
        </p:nvPicPr>
        <p:blipFill>
          <a:blip r:embed="rId2"/>
          <a:stretch>
            <a:fillRect/>
          </a:stretch>
        </p:blipFill>
        <p:spPr>
          <a:xfrm>
            <a:off x="4447309" y="5258935"/>
            <a:ext cx="3297382" cy="1483321"/>
          </a:xfrm>
          <a:prstGeom prst="rect">
            <a:avLst/>
          </a:prstGeom>
        </p:spPr>
      </p:pic>
    </p:spTree>
    <p:extLst>
      <p:ext uri="{BB962C8B-B14F-4D97-AF65-F5344CB8AC3E}">
        <p14:creationId xmlns:p14="http://schemas.microsoft.com/office/powerpoint/2010/main" val="30951502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F01B-F1B2-2F8E-8426-5B9A2E14AF08}"/>
              </a:ext>
            </a:extLst>
          </p:cNvPr>
          <p:cNvSpPr>
            <a:spLocks noGrp="1"/>
          </p:cNvSpPr>
          <p:nvPr>
            <p:ph type="title"/>
          </p:nvPr>
        </p:nvSpPr>
        <p:spPr/>
        <p:txBody>
          <a:bodyPr/>
          <a:lstStyle/>
          <a:p>
            <a:r>
              <a:rPr lang="en-US"/>
              <a:t>Rule of Thumb</a:t>
            </a:r>
          </a:p>
        </p:txBody>
      </p:sp>
      <p:sp>
        <p:nvSpPr>
          <p:cNvPr id="3" name="Content Placeholder 2">
            <a:extLst>
              <a:ext uri="{FF2B5EF4-FFF2-40B4-BE49-F238E27FC236}">
                <a16:creationId xmlns:a16="http://schemas.microsoft.com/office/drawing/2014/main" id="{51687405-625B-AE28-F553-61A092B36F5F}"/>
              </a:ext>
            </a:extLst>
          </p:cNvPr>
          <p:cNvSpPr>
            <a:spLocks noGrp="1"/>
          </p:cNvSpPr>
          <p:nvPr>
            <p:ph idx="1"/>
          </p:nvPr>
        </p:nvSpPr>
        <p:spPr/>
        <p:txBody>
          <a:bodyPr/>
          <a:lstStyle/>
          <a:p>
            <a:pPr marL="0" indent="0" algn="ctr">
              <a:buNone/>
            </a:pPr>
            <a:endParaRPr lang="en-US"/>
          </a:p>
          <a:p>
            <a:pPr marL="0" indent="0" algn="ctr">
              <a:buNone/>
            </a:pPr>
            <a:endParaRPr lang="en-US"/>
          </a:p>
          <a:p>
            <a:pPr marL="0" indent="0" algn="ctr">
              <a:buNone/>
            </a:pPr>
            <a:r>
              <a:rPr lang="en-US" sz="4000" b="1">
                <a:solidFill>
                  <a:schemeClr val="accent6"/>
                </a:solidFill>
              </a:rPr>
              <a:t>If moving a proper part of some material entity requires moving other material parts of that entity, there is likely causal unity between them</a:t>
            </a:r>
          </a:p>
        </p:txBody>
      </p:sp>
    </p:spTree>
    <p:extLst>
      <p:ext uri="{BB962C8B-B14F-4D97-AF65-F5344CB8AC3E}">
        <p14:creationId xmlns:p14="http://schemas.microsoft.com/office/powerpoint/2010/main" val="14473376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D91C3-2F46-62D6-DC15-11A2619DC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A1DE0-CB2D-24E1-26DF-0B69463FEFD2}"/>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0177FB24-BEC8-5E1D-86B2-858FA79C5322}"/>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p:txBody>
      </p:sp>
    </p:spTree>
    <p:extLst>
      <p:ext uri="{BB962C8B-B14F-4D97-AF65-F5344CB8AC3E}">
        <p14:creationId xmlns:p14="http://schemas.microsoft.com/office/powerpoint/2010/main" val="18367602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09293-E062-937C-C25D-E9906E70F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37F2C-ED63-1A5A-6642-7ACC1A6BACBC}"/>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8D78D54C-C705-F90A-345B-25EE01863F37}"/>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a:p>
            <a:endParaRPr lang="en-US"/>
          </a:p>
          <a:p>
            <a:r>
              <a:rPr lang="en-US"/>
              <a:t>To say x is maximal with respect to causal unity is to say x is: </a:t>
            </a:r>
          </a:p>
          <a:p>
            <a:pPr lvl="1"/>
            <a:r>
              <a:rPr lang="en-US"/>
              <a:t>causally unified by that causal unity</a:t>
            </a:r>
          </a:p>
          <a:p>
            <a:pPr lvl="1"/>
            <a:endParaRPr lang="en-US"/>
          </a:p>
        </p:txBody>
      </p:sp>
    </p:spTree>
    <p:extLst>
      <p:ext uri="{BB962C8B-B14F-4D97-AF65-F5344CB8AC3E}">
        <p14:creationId xmlns:p14="http://schemas.microsoft.com/office/powerpoint/2010/main" val="10792079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75D06-6303-3493-F73B-400829AD5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C0C5C8-CA30-9C76-4D9B-32811E21E2E2}"/>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8668BD6D-EAB4-0628-1595-41B6ECB291DF}"/>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a:p>
            <a:endParaRPr lang="en-US"/>
          </a:p>
          <a:p>
            <a:r>
              <a:rPr lang="en-US"/>
              <a:t>To say x is maximal with respect to causal unity is to say x is: </a:t>
            </a:r>
          </a:p>
          <a:p>
            <a:pPr lvl="1"/>
            <a:r>
              <a:rPr lang="en-US"/>
              <a:t>causally unified by that causal unity</a:t>
            </a:r>
          </a:p>
          <a:p>
            <a:pPr lvl="1"/>
            <a:r>
              <a:rPr lang="en-US"/>
              <a:t>if x is part of some y and y is causally unified in precisely the same way, then x is identical to y</a:t>
            </a:r>
          </a:p>
          <a:p>
            <a:pPr lvl="1"/>
            <a:endParaRPr lang="en-US"/>
          </a:p>
        </p:txBody>
      </p:sp>
    </p:spTree>
    <p:extLst>
      <p:ext uri="{BB962C8B-B14F-4D97-AF65-F5344CB8AC3E}">
        <p14:creationId xmlns:p14="http://schemas.microsoft.com/office/powerpoint/2010/main" val="13749365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7189-4073-76D1-5C9F-D14E16D5A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D9EBD-D91E-49A1-BE92-80440A2C8FCA}"/>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E07261B5-CC9E-1AD2-DBD2-021738D0DCA9}"/>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a:p>
            <a:endParaRPr lang="en-US"/>
          </a:p>
          <a:p>
            <a:r>
              <a:rPr lang="en-US"/>
              <a:t>To say x is maximal with respect to causal unity is to say x is: </a:t>
            </a:r>
          </a:p>
          <a:p>
            <a:pPr lvl="1"/>
            <a:r>
              <a:rPr lang="en-US"/>
              <a:t>causally unified by that causal unity</a:t>
            </a:r>
          </a:p>
          <a:p>
            <a:pPr lvl="1"/>
            <a:r>
              <a:rPr lang="en-US"/>
              <a:t>if x is part of some y and y is causally unified in precisely the same way, then x is identical to y</a:t>
            </a:r>
          </a:p>
          <a:p>
            <a:pPr lvl="1"/>
            <a:endParaRPr lang="en-US"/>
          </a:p>
          <a:p>
            <a:r>
              <a:rPr lang="en-US"/>
              <a:t>For example, relative to causal unity by covering, your torso is not maximal, but the whole of you as an organism is maximal</a:t>
            </a:r>
          </a:p>
        </p:txBody>
      </p:sp>
    </p:spTree>
    <p:extLst>
      <p:ext uri="{BB962C8B-B14F-4D97-AF65-F5344CB8AC3E}">
        <p14:creationId xmlns:p14="http://schemas.microsoft.com/office/powerpoint/2010/main" val="6063378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8EBE8-B094-FD4C-E785-58576CC16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68D76B-9AB8-AF9B-20EA-D42CDA3CF967}"/>
              </a:ext>
            </a:extLst>
          </p:cNvPr>
          <p:cNvSpPr>
            <a:spLocks noGrp="1"/>
          </p:cNvSpPr>
          <p:nvPr>
            <p:ph type="title"/>
          </p:nvPr>
        </p:nvSpPr>
        <p:spPr/>
        <p:txBody>
          <a:bodyPr/>
          <a:lstStyle/>
          <a:p>
            <a:r>
              <a:rPr lang="en-US"/>
              <a:t>Object Aggregate</a:t>
            </a:r>
          </a:p>
        </p:txBody>
      </p:sp>
      <p:sp>
        <p:nvSpPr>
          <p:cNvPr id="3" name="Content Placeholder 2">
            <a:extLst>
              <a:ext uri="{FF2B5EF4-FFF2-40B4-BE49-F238E27FC236}">
                <a16:creationId xmlns:a16="http://schemas.microsoft.com/office/drawing/2014/main" id="{011C5C05-07B8-6D62-6F64-FA6D4A583B5F}"/>
              </a:ext>
            </a:extLst>
          </p:cNvPr>
          <p:cNvSpPr>
            <a:spLocks noGrp="1"/>
          </p:cNvSpPr>
          <p:nvPr>
            <p:ph idx="1"/>
          </p:nvPr>
        </p:nvSpPr>
        <p:spPr/>
        <p:txBody>
          <a:bodyPr/>
          <a:lstStyle/>
          <a:p>
            <a:r>
              <a:rPr lang="en-US"/>
              <a:t>Defined such that any and all members of the aggregate are objects which do not share any parts in common, i.e. are pairwise disjoint</a:t>
            </a:r>
          </a:p>
          <a:p>
            <a:endParaRPr lang="en-US"/>
          </a:p>
          <a:p>
            <a:r>
              <a:rPr lang="en-US"/>
              <a:t>For example, one can define the object aggregate that is all instruments in an orchestra, or all members of a band</a:t>
            </a:r>
          </a:p>
          <a:p>
            <a:endParaRPr lang="en-US"/>
          </a:p>
          <a:p>
            <a:r>
              <a:rPr lang="en-US"/>
              <a:t>More generally, the “X aggregate” is intended to be a recipe that may be applied to other classes, e.g. “aggregate of roles”</a:t>
            </a:r>
          </a:p>
        </p:txBody>
      </p:sp>
    </p:spTree>
    <p:extLst>
      <p:ext uri="{BB962C8B-B14F-4D97-AF65-F5344CB8AC3E}">
        <p14:creationId xmlns:p14="http://schemas.microsoft.com/office/powerpoint/2010/main" val="40038099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CF793-0EDE-5FDF-B91B-128DECCFA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E6CAA-3929-8F1A-D49C-B87FB90C1CC1}"/>
              </a:ext>
            </a:extLst>
          </p:cNvPr>
          <p:cNvSpPr>
            <a:spLocks noGrp="1"/>
          </p:cNvSpPr>
          <p:nvPr>
            <p:ph type="title"/>
          </p:nvPr>
        </p:nvSpPr>
        <p:spPr/>
        <p:txBody>
          <a:bodyPr/>
          <a:lstStyle/>
          <a:p>
            <a:r>
              <a:rPr lang="en-US"/>
              <a:t>Fiat Object Part</a:t>
            </a:r>
          </a:p>
        </p:txBody>
      </p:sp>
      <p:sp>
        <p:nvSpPr>
          <p:cNvPr id="3" name="Content Placeholder 2">
            <a:extLst>
              <a:ext uri="{FF2B5EF4-FFF2-40B4-BE49-F238E27FC236}">
                <a16:creationId xmlns:a16="http://schemas.microsoft.com/office/drawing/2014/main" id="{4E6F4291-FCBE-35DC-B39A-B18010940575}"/>
              </a:ext>
            </a:extLst>
          </p:cNvPr>
          <p:cNvSpPr>
            <a:spLocks noGrp="1"/>
          </p:cNvSpPr>
          <p:nvPr>
            <p:ph idx="1"/>
          </p:nvPr>
        </p:nvSpPr>
        <p:spPr/>
        <p:txBody>
          <a:bodyPr/>
          <a:lstStyle/>
          <a:p>
            <a:r>
              <a:rPr lang="en-US"/>
              <a:t>Certain parts of objects that are not themselves objects, warrant catergorization beyond merely being identified as parts</a:t>
            </a:r>
          </a:p>
          <a:p>
            <a:endParaRPr lang="en-US"/>
          </a:p>
          <a:p>
            <a:r>
              <a:rPr lang="en-US"/>
              <a:t>For example, a so-called </a:t>
            </a:r>
            <a:r>
              <a:rPr lang="en-US" b="1">
                <a:solidFill>
                  <a:schemeClr val="accent6"/>
                </a:solidFill>
              </a:rPr>
              <a:t>bona fide </a:t>
            </a:r>
            <a:r>
              <a:rPr lang="en-US"/>
              <a:t>object part of the Earth, which would be an object, such as an island, may be divided into northern and southern </a:t>
            </a:r>
            <a:r>
              <a:rPr lang="en-US" b="1">
                <a:solidFill>
                  <a:schemeClr val="accent6"/>
                </a:solidFill>
              </a:rPr>
              <a:t>fiat </a:t>
            </a:r>
            <a:r>
              <a:rPr lang="en-US"/>
              <a:t>object parts</a:t>
            </a:r>
          </a:p>
          <a:p>
            <a:endParaRPr lang="en-US"/>
          </a:p>
          <a:p>
            <a:r>
              <a:rPr lang="en-US"/>
              <a:t>Northern and southern portions of a given island exist regardless of whether we delineate them so </a:t>
            </a:r>
          </a:p>
        </p:txBody>
      </p:sp>
    </p:spTree>
    <p:extLst>
      <p:ext uri="{BB962C8B-B14F-4D97-AF65-F5344CB8AC3E}">
        <p14:creationId xmlns:p14="http://schemas.microsoft.com/office/powerpoint/2010/main" val="32531370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44377-FC93-7F7A-B8D0-7C22B8EFA2D8}"/>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7B30893-814C-BF0B-2C1D-9748AF96555F}"/>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2466A93-8E43-3494-6172-BA00B81F05E4}"/>
              </a:ext>
            </a:extLst>
          </p:cNvPr>
          <p:cNvSpPr>
            <a:spLocks noGrp="1"/>
          </p:cNvSpPr>
          <p:nvPr>
            <p:ph type="title"/>
          </p:nvPr>
        </p:nvSpPr>
        <p:spPr>
          <a:xfrm>
            <a:off x="838200" y="365125"/>
            <a:ext cx="10515600" cy="1325563"/>
          </a:xfrm>
        </p:spPr>
        <p:txBody>
          <a:bodyPr/>
          <a:lstStyle/>
          <a:p>
            <a:r>
              <a:rPr lang="en-US"/>
              <a:t>Immaterial Entity</a:t>
            </a:r>
          </a:p>
        </p:txBody>
      </p:sp>
      <p:sp>
        <p:nvSpPr>
          <p:cNvPr id="2" name="Oval 1">
            <a:extLst>
              <a:ext uri="{FF2B5EF4-FFF2-40B4-BE49-F238E27FC236}">
                <a16:creationId xmlns:a16="http://schemas.microsoft.com/office/drawing/2014/main" id="{7C61A5E1-A507-784D-ADF9-4A0B64E6BB7B}"/>
              </a:ext>
            </a:extLst>
          </p:cNvPr>
          <p:cNvSpPr/>
          <p:nvPr/>
        </p:nvSpPr>
        <p:spPr>
          <a:xfrm>
            <a:off x="3588328" y="3863528"/>
            <a:ext cx="1496290"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423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9B5A-1E75-E0DA-1ECB-C9CA32204C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F571E-E655-DFD5-8D5F-DB6F52ABD58A}"/>
              </a:ext>
            </a:extLst>
          </p:cNvPr>
          <p:cNvSpPr>
            <a:spLocks noGrp="1"/>
          </p:cNvSpPr>
          <p:nvPr>
            <p:ph type="title"/>
          </p:nvPr>
        </p:nvSpPr>
        <p:spPr/>
        <p:txBody>
          <a:bodyPr/>
          <a:lstStyle/>
          <a:p>
            <a:r>
              <a:rPr lang="en-US"/>
              <a:t>Human-Human Interoperability</a:t>
            </a:r>
          </a:p>
        </p:txBody>
      </p:sp>
      <p:sp>
        <p:nvSpPr>
          <p:cNvPr id="3" name="Content Placeholder 2">
            <a:extLst>
              <a:ext uri="{FF2B5EF4-FFF2-40B4-BE49-F238E27FC236}">
                <a16:creationId xmlns:a16="http://schemas.microsoft.com/office/drawing/2014/main" id="{983DFF1E-4E2B-B93B-A95C-4410B270F792}"/>
              </a:ext>
            </a:extLst>
          </p:cNvPr>
          <p:cNvSpPr>
            <a:spLocks noGrp="1"/>
          </p:cNvSpPr>
          <p:nvPr>
            <p:ph idx="1"/>
          </p:nvPr>
        </p:nvSpPr>
        <p:spPr>
          <a:xfrm>
            <a:off x="838200" y="1825624"/>
            <a:ext cx="10515600" cy="5032375"/>
          </a:xfrm>
        </p:spPr>
        <p:txBody>
          <a:bodyPr>
            <a:normAutofit/>
          </a:bodyPr>
          <a:lstStyle/>
          <a:p>
            <a:r>
              <a:rPr lang="en-US" dirty="0"/>
              <a:t>Involves addressing what we might call social silos, which undermine consistent communication among agents</a:t>
            </a:r>
          </a:p>
          <a:p>
            <a:endParaRPr lang="en-US" b="1" dirty="0">
              <a:latin typeface="Arial" panose="020B0604020202020204" pitchFamily="34" charset="0"/>
              <a:cs typeface="Arial" panose="020B0604020202020204" pitchFamily="34" charset="0"/>
            </a:endParaRPr>
          </a:p>
          <a:p>
            <a:r>
              <a:rPr lang="en-US" dirty="0">
                <a:cs typeface="Arial" panose="020B0604020202020204" pitchFamily="34" charset="0"/>
              </a:rPr>
              <a:t>Human-Human Interoperability strategies often emphasize consensus-building exercises, dictionaries, evaluation of natural language, etc. </a:t>
            </a:r>
          </a:p>
          <a:p>
            <a:endParaRPr lang="en-US" dirty="0">
              <a:cs typeface="Arial" panose="020B0604020202020204" pitchFamily="34" charset="0"/>
            </a:endParaRPr>
          </a:p>
          <a:p>
            <a:pPr marL="0" indent="0" algn="ctr">
              <a:buNone/>
            </a:pPr>
            <a:r>
              <a:rPr lang="en-US" sz="3200" b="1">
                <a:solidFill>
                  <a:srgbClr val="FF0000"/>
                </a:solidFill>
              </a:rPr>
              <a:t>Any two speakers of a given natural language share some underlying formal structure</a:t>
            </a:r>
            <a:endParaRPr lang="en-US" sz="3200" dirty="0">
              <a:cs typeface="Arial" panose="020B0604020202020204" pitchFamily="34" charset="0"/>
            </a:endParaRPr>
          </a:p>
          <a:p>
            <a:pPr marL="114300" indent="0">
              <a:buNone/>
            </a:pPr>
            <a:endParaRPr lang="en-US" sz="2000" i="1" dirty="0"/>
          </a:p>
        </p:txBody>
      </p:sp>
    </p:spTree>
    <p:extLst>
      <p:ext uri="{BB962C8B-B14F-4D97-AF65-F5344CB8AC3E}">
        <p14:creationId xmlns:p14="http://schemas.microsoft.com/office/powerpoint/2010/main" val="11538597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48ABC-A45D-CC10-7135-DBF6AE8271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6EA002-69FF-330F-FFA6-D262D75E51DD}"/>
              </a:ext>
            </a:extLst>
          </p:cNvPr>
          <p:cNvSpPr>
            <a:spLocks noGrp="1"/>
          </p:cNvSpPr>
          <p:nvPr>
            <p:ph idx="1"/>
          </p:nvPr>
        </p:nvSpPr>
        <p:spPr>
          <a:xfrm>
            <a:off x="838200" y="1825624"/>
            <a:ext cx="10515600" cy="4879975"/>
          </a:xfrm>
        </p:spPr>
        <p:txBody>
          <a:bodyPr/>
          <a:lstStyle/>
          <a:p>
            <a:endParaRPr lang="en-US"/>
          </a:p>
          <a:p>
            <a:pPr marL="0" indent="0" algn="ctr">
              <a:buNone/>
            </a:pPr>
            <a:r>
              <a:rPr lang="en-US" sz="4000" b="1">
                <a:solidFill>
                  <a:schemeClr val="accent6"/>
                </a:solidFill>
              </a:rPr>
              <a:t>Any entity that has a material entity as part is a material entity</a:t>
            </a:r>
          </a:p>
          <a:p>
            <a:pPr algn="ctr"/>
            <a:endParaRPr lang="en-US" sz="4000" b="1">
              <a:solidFill>
                <a:schemeClr val="accent6"/>
              </a:solidFill>
            </a:endParaRPr>
          </a:p>
          <a:p>
            <a:pPr marL="0" indent="0" algn="ctr">
              <a:buNone/>
            </a:pPr>
            <a:r>
              <a:rPr lang="en-US" sz="4000" b="1">
                <a:solidFill>
                  <a:schemeClr val="accent6"/>
                </a:solidFill>
              </a:rPr>
              <a:t>But material entities may have immaterial entities as parts</a:t>
            </a:r>
          </a:p>
        </p:txBody>
      </p:sp>
    </p:spTree>
    <p:extLst>
      <p:ext uri="{BB962C8B-B14F-4D97-AF65-F5344CB8AC3E}">
        <p14:creationId xmlns:p14="http://schemas.microsoft.com/office/powerpoint/2010/main" val="23032326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D57A-C446-DCAA-36E7-97D400CFE729}"/>
              </a:ext>
            </a:extLst>
          </p:cNvPr>
          <p:cNvSpPr>
            <a:spLocks noGrp="1"/>
          </p:cNvSpPr>
          <p:nvPr>
            <p:ph type="title"/>
          </p:nvPr>
        </p:nvSpPr>
        <p:spPr/>
        <p:txBody>
          <a:bodyPr/>
          <a:lstStyle/>
          <a:p>
            <a:r>
              <a:rPr lang="en-US"/>
              <a:t>Immaterial Entity</a:t>
            </a:r>
          </a:p>
        </p:txBody>
      </p:sp>
      <p:sp>
        <p:nvSpPr>
          <p:cNvPr id="3" name="Content Placeholder 2">
            <a:extLst>
              <a:ext uri="{FF2B5EF4-FFF2-40B4-BE49-F238E27FC236}">
                <a16:creationId xmlns:a16="http://schemas.microsoft.com/office/drawing/2014/main" id="{4EAEAC51-0C91-D933-2469-D2BBDE592812}"/>
              </a:ext>
            </a:extLst>
          </p:cNvPr>
          <p:cNvSpPr>
            <a:spLocks noGrp="1"/>
          </p:cNvSpPr>
          <p:nvPr>
            <p:ph idx="1"/>
          </p:nvPr>
        </p:nvSpPr>
        <p:spPr/>
        <p:txBody>
          <a:bodyPr/>
          <a:lstStyle/>
          <a:p>
            <a:r>
              <a:rPr lang="en-US"/>
              <a:t>Not all independent continuants have matter as parts</a:t>
            </a:r>
          </a:p>
          <a:p>
            <a:endParaRPr lang="en-US"/>
          </a:p>
          <a:p>
            <a:r>
              <a:rPr lang="en-US"/>
              <a:t>Territorial boundaries, internal hulls of ships, interiors of capsules, etc. are not identical to whatever material is often associated with them</a:t>
            </a:r>
          </a:p>
          <a:p>
            <a:endParaRPr lang="en-US"/>
          </a:p>
          <a:p>
            <a:r>
              <a:rPr lang="en-US"/>
              <a:t>For example, an archaeologist seeking the site through which a contemporary river used to flow, is not looking for the material the river used to flow through, for that is lost to time</a:t>
            </a:r>
          </a:p>
        </p:txBody>
      </p:sp>
    </p:spTree>
    <p:extLst>
      <p:ext uri="{BB962C8B-B14F-4D97-AF65-F5344CB8AC3E}">
        <p14:creationId xmlns:p14="http://schemas.microsoft.com/office/powerpoint/2010/main" val="6997095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CFB8-D907-993A-BA5C-FBE0738A5B98}"/>
              </a:ext>
            </a:extLst>
          </p:cNvPr>
          <p:cNvSpPr>
            <a:spLocks noGrp="1"/>
          </p:cNvSpPr>
          <p:nvPr>
            <p:ph type="title"/>
          </p:nvPr>
        </p:nvSpPr>
        <p:spPr/>
        <p:txBody>
          <a:bodyPr/>
          <a:lstStyle/>
          <a:p>
            <a:r>
              <a:rPr lang="en-US"/>
              <a:t>Continuant Fiat Boundary</a:t>
            </a:r>
          </a:p>
        </p:txBody>
      </p:sp>
      <p:sp>
        <p:nvSpPr>
          <p:cNvPr id="3" name="Content Placeholder 2">
            <a:extLst>
              <a:ext uri="{FF2B5EF4-FFF2-40B4-BE49-F238E27FC236}">
                <a16:creationId xmlns:a16="http://schemas.microsoft.com/office/drawing/2014/main" id="{FC69DB37-986F-BD99-F645-339E1BAA5FD0}"/>
              </a:ext>
            </a:extLst>
          </p:cNvPr>
          <p:cNvSpPr>
            <a:spLocks noGrp="1"/>
          </p:cNvSpPr>
          <p:nvPr>
            <p:ph idx="1"/>
          </p:nvPr>
        </p:nvSpPr>
        <p:spPr/>
        <p:txBody>
          <a:bodyPr/>
          <a:lstStyle/>
          <a:p>
            <a:r>
              <a:rPr lang="en-US" i="1"/>
              <a:t>Continuant Fiat Boundary </a:t>
            </a:r>
            <a:r>
              <a:rPr lang="en-US"/>
              <a:t>=</a:t>
            </a:r>
            <a:r>
              <a:rPr lang="en-US" baseline="-25000"/>
              <a:t>def</a:t>
            </a:r>
            <a:r>
              <a:rPr lang="en-US"/>
              <a:t> An immaterial entity such that there is no time t when it has a spatial region as continuant part &amp; whose location is determined in relation to some material entity</a:t>
            </a:r>
          </a:p>
          <a:p>
            <a:endParaRPr lang="en-US"/>
          </a:p>
          <a:p>
            <a:endParaRPr lang="en-US"/>
          </a:p>
          <a:p>
            <a:endParaRPr lang="en-US"/>
          </a:p>
          <a:p>
            <a:endParaRPr lang="en-US"/>
          </a:p>
        </p:txBody>
      </p:sp>
      <p:pic>
        <p:nvPicPr>
          <p:cNvPr id="4" name="Picture 3" descr="Diagram&#10;&#10;Description automatically generated">
            <a:extLst>
              <a:ext uri="{FF2B5EF4-FFF2-40B4-BE49-F238E27FC236}">
                <a16:creationId xmlns:a16="http://schemas.microsoft.com/office/drawing/2014/main" id="{01A6177A-0CD5-9329-9FA2-CB3DFA32EA8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137273" y="3246145"/>
            <a:ext cx="8326285" cy="3611855"/>
          </a:xfrm>
          <a:prstGeom prst="rect">
            <a:avLst/>
          </a:prstGeom>
          <a:ln>
            <a:solidFill>
              <a:schemeClr val="tx1"/>
            </a:solidFill>
          </a:ln>
        </p:spPr>
      </p:pic>
      <p:sp>
        <p:nvSpPr>
          <p:cNvPr id="5" name="Oval 4">
            <a:extLst>
              <a:ext uri="{FF2B5EF4-FFF2-40B4-BE49-F238E27FC236}">
                <a16:creationId xmlns:a16="http://schemas.microsoft.com/office/drawing/2014/main" id="{7D6D7DBA-975F-8C7A-EB14-9627319C5279}"/>
              </a:ext>
            </a:extLst>
          </p:cNvPr>
          <p:cNvSpPr/>
          <p:nvPr/>
        </p:nvSpPr>
        <p:spPr>
          <a:xfrm>
            <a:off x="4559274" y="5661959"/>
            <a:ext cx="1446475" cy="3099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CDB1F371-932F-C9C0-AE31-04529E4DCEE5}"/>
              </a:ext>
            </a:extLst>
          </p:cNvPr>
          <p:cNvSpPr/>
          <p:nvPr/>
        </p:nvSpPr>
        <p:spPr>
          <a:xfrm>
            <a:off x="2686406" y="6312791"/>
            <a:ext cx="2178286" cy="41614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27361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CFB8-D907-993A-BA5C-FBE0738A5B98}"/>
              </a:ext>
            </a:extLst>
          </p:cNvPr>
          <p:cNvSpPr>
            <a:spLocks noGrp="1"/>
          </p:cNvSpPr>
          <p:nvPr>
            <p:ph type="title"/>
          </p:nvPr>
        </p:nvSpPr>
        <p:spPr/>
        <p:txBody>
          <a:bodyPr/>
          <a:lstStyle/>
          <a:p>
            <a:r>
              <a:rPr lang="en-US"/>
              <a:t>Continuant Fiat Boundary</a:t>
            </a:r>
          </a:p>
        </p:txBody>
      </p:sp>
      <p:sp>
        <p:nvSpPr>
          <p:cNvPr id="3" name="Content Placeholder 2">
            <a:extLst>
              <a:ext uri="{FF2B5EF4-FFF2-40B4-BE49-F238E27FC236}">
                <a16:creationId xmlns:a16="http://schemas.microsoft.com/office/drawing/2014/main" id="{FC69DB37-986F-BD99-F645-339E1BAA5FD0}"/>
              </a:ext>
            </a:extLst>
          </p:cNvPr>
          <p:cNvSpPr>
            <a:spLocks noGrp="1"/>
          </p:cNvSpPr>
          <p:nvPr>
            <p:ph idx="1"/>
          </p:nvPr>
        </p:nvSpPr>
        <p:spPr/>
        <p:txBody>
          <a:bodyPr/>
          <a:lstStyle/>
          <a:p>
            <a:r>
              <a:rPr lang="en-US" i="1"/>
              <a:t>Continuant Fiat Boundary </a:t>
            </a:r>
            <a:r>
              <a:rPr lang="en-US"/>
              <a:t>=</a:t>
            </a:r>
            <a:r>
              <a:rPr lang="en-US" baseline="-25000"/>
              <a:t>def</a:t>
            </a:r>
            <a:r>
              <a:rPr lang="en-US"/>
              <a:t> An immaterial entity such that there is no time t when it has a spatial region as continuant part &amp; whose location is determined in relation to some material entity</a:t>
            </a:r>
          </a:p>
          <a:p>
            <a:endParaRPr lang="en-US"/>
          </a:p>
          <a:p>
            <a:r>
              <a:rPr lang="en-US"/>
              <a:t>In BFO, </a:t>
            </a:r>
            <a:r>
              <a:rPr lang="en-US" b="1">
                <a:solidFill>
                  <a:schemeClr val="accent6"/>
                </a:solidFill>
              </a:rPr>
              <a:t>objects</a:t>
            </a:r>
            <a:r>
              <a:rPr lang="en-US"/>
              <a:t> are three-dimensional and have two-dimensional boundaries, e.g. surfaces</a:t>
            </a:r>
          </a:p>
          <a:p>
            <a:endParaRPr lang="en-US"/>
          </a:p>
          <a:p>
            <a:r>
              <a:rPr lang="en-US"/>
              <a:t>There are no three-dimensional boundaries, because boundaries are always entities of some lower dimension</a:t>
            </a:r>
          </a:p>
          <a:p>
            <a:endParaRPr lang="en-US"/>
          </a:p>
          <a:p>
            <a:endParaRPr lang="en-US"/>
          </a:p>
          <a:p>
            <a:endParaRPr lang="en-US"/>
          </a:p>
        </p:txBody>
      </p:sp>
    </p:spTree>
    <p:extLst>
      <p:ext uri="{BB962C8B-B14F-4D97-AF65-F5344CB8AC3E}">
        <p14:creationId xmlns:p14="http://schemas.microsoft.com/office/powerpoint/2010/main" val="1948463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2245-D2C6-1F6F-A348-899CEEDD1C5E}"/>
              </a:ext>
            </a:extLst>
          </p:cNvPr>
          <p:cNvSpPr>
            <a:spLocks noGrp="1"/>
          </p:cNvSpPr>
          <p:nvPr>
            <p:ph type="title"/>
          </p:nvPr>
        </p:nvSpPr>
        <p:spPr/>
        <p:txBody>
          <a:bodyPr/>
          <a:lstStyle/>
          <a:p>
            <a:r>
              <a:rPr lang="en-US"/>
              <a:t>Dimension Constraint</a:t>
            </a:r>
          </a:p>
        </p:txBody>
      </p:sp>
      <p:sp>
        <p:nvSpPr>
          <p:cNvPr id="3" name="Content Placeholder 2">
            <a:extLst>
              <a:ext uri="{FF2B5EF4-FFF2-40B4-BE49-F238E27FC236}">
                <a16:creationId xmlns:a16="http://schemas.microsoft.com/office/drawing/2014/main" id="{2CC9E6F5-54D8-754B-195C-D212966BB873}"/>
              </a:ext>
            </a:extLst>
          </p:cNvPr>
          <p:cNvSpPr>
            <a:spLocks noGrp="1"/>
          </p:cNvSpPr>
          <p:nvPr>
            <p:ph idx="1"/>
          </p:nvPr>
        </p:nvSpPr>
        <p:spPr>
          <a:xfrm>
            <a:off x="838200" y="1825625"/>
            <a:ext cx="10515600" cy="4793836"/>
          </a:xfrm>
        </p:spPr>
        <p:txBody>
          <a:bodyPr>
            <a:normAutofit/>
          </a:bodyPr>
          <a:lstStyle/>
          <a:p>
            <a:r>
              <a:rPr lang="en-US" i="1">
                <a:effectLst/>
              </a:rPr>
              <a:t>x</a:t>
            </a:r>
            <a:r>
              <a:rPr lang="en-US">
                <a:effectLst/>
              </a:rPr>
              <a:t> has a lower dimension than </a:t>
            </a:r>
            <a:r>
              <a:rPr lang="en-US" i="1">
                <a:effectLst/>
              </a:rPr>
              <a:t>y</a:t>
            </a:r>
            <a:endParaRPr lang="en-US">
              <a:effectLst/>
            </a:endParaRPr>
          </a:p>
          <a:p>
            <a:pPr lvl="1"/>
            <a:r>
              <a:rPr lang="en-US" sz="2800">
                <a:effectLst/>
              </a:rPr>
              <a:t>irreflexive</a:t>
            </a:r>
          </a:p>
          <a:p>
            <a:pPr lvl="1"/>
            <a:r>
              <a:rPr lang="en-US" sz="2800">
                <a:effectLst/>
              </a:rPr>
              <a:t>asymmetric</a:t>
            </a:r>
          </a:p>
          <a:p>
            <a:pPr lvl="1"/>
            <a:r>
              <a:rPr lang="en-US" sz="2800">
                <a:effectLst/>
              </a:rPr>
              <a:t>transitive</a:t>
            </a:r>
            <a:endParaRPr lang="en-US" sz="2800" i="1">
              <a:effectLst/>
            </a:endParaRPr>
          </a:p>
          <a:p>
            <a:pPr marL="0" indent="0">
              <a:buNone/>
            </a:pPr>
            <a:endParaRPr lang="en-US"/>
          </a:p>
          <a:p>
            <a:pPr marL="0" indent="0">
              <a:buNone/>
            </a:pPr>
            <a:endParaRPr lang="en-US"/>
          </a:p>
        </p:txBody>
      </p:sp>
    </p:spTree>
    <p:extLst>
      <p:ext uri="{BB962C8B-B14F-4D97-AF65-F5344CB8AC3E}">
        <p14:creationId xmlns:p14="http://schemas.microsoft.com/office/powerpoint/2010/main" val="24953736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29631-81A6-5F3D-3463-26DD22279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08E60D-F250-A1D1-3359-936A75200E39}"/>
              </a:ext>
            </a:extLst>
          </p:cNvPr>
          <p:cNvSpPr>
            <a:spLocks noGrp="1"/>
          </p:cNvSpPr>
          <p:nvPr>
            <p:ph type="title"/>
          </p:nvPr>
        </p:nvSpPr>
        <p:spPr/>
        <p:txBody>
          <a:bodyPr/>
          <a:lstStyle/>
          <a:p>
            <a:r>
              <a:rPr lang="en-US"/>
              <a:t>Dimension Constraint</a:t>
            </a:r>
          </a:p>
        </p:txBody>
      </p:sp>
      <p:sp>
        <p:nvSpPr>
          <p:cNvPr id="3" name="Content Placeholder 2">
            <a:extLst>
              <a:ext uri="{FF2B5EF4-FFF2-40B4-BE49-F238E27FC236}">
                <a16:creationId xmlns:a16="http://schemas.microsoft.com/office/drawing/2014/main" id="{CA53072A-5627-0227-6FC2-E87DF2B0F83B}"/>
              </a:ext>
            </a:extLst>
          </p:cNvPr>
          <p:cNvSpPr>
            <a:spLocks noGrp="1"/>
          </p:cNvSpPr>
          <p:nvPr>
            <p:ph idx="1"/>
          </p:nvPr>
        </p:nvSpPr>
        <p:spPr>
          <a:xfrm>
            <a:off x="838200" y="1825625"/>
            <a:ext cx="10515600" cy="4793836"/>
          </a:xfrm>
        </p:spPr>
        <p:txBody>
          <a:bodyPr>
            <a:normAutofit/>
          </a:bodyPr>
          <a:lstStyle/>
          <a:p>
            <a:r>
              <a:rPr lang="en-US" i="1">
                <a:effectLst/>
              </a:rPr>
              <a:t>x</a:t>
            </a:r>
            <a:r>
              <a:rPr lang="en-US">
                <a:effectLst/>
              </a:rPr>
              <a:t> has a lower dimension than </a:t>
            </a:r>
            <a:r>
              <a:rPr lang="en-US" i="1">
                <a:effectLst/>
              </a:rPr>
              <a:t>y</a:t>
            </a:r>
            <a:endParaRPr lang="en-US">
              <a:effectLst/>
            </a:endParaRPr>
          </a:p>
          <a:p>
            <a:pPr lvl="1"/>
            <a:r>
              <a:rPr lang="en-US" sz="2800">
                <a:effectLst/>
              </a:rPr>
              <a:t>irreflexive</a:t>
            </a:r>
          </a:p>
          <a:p>
            <a:pPr lvl="1"/>
            <a:r>
              <a:rPr lang="en-US" sz="2800">
                <a:effectLst/>
              </a:rPr>
              <a:t>asymmetric</a:t>
            </a:r>
          </a:p>
          <a:p>
            <a:pPr lvl="1"/>
            <a:r>
              <a:rPr lang="en-US" sz="2800">
                <a:effectLst/>
              </a:rPr>
              <a:t>transitive</a:t>
            </a:r>
            <a:endParaRPr lang="en-US" sz="2800" i="1">
              <a:effectLst/>
            </a:endParaRPr>
          </a:p>
          <a:p>
            <a:pPr marL="0" indent="0">
              <a:buNone/>
            </a:pPr>
            <a:endParaRPr lang="en-US"/>
          </a:p>
          <a:p>
            <a:pPr marL="0" indent="0" algn="ctr">
              <a:buNone/>
            </a:pPr>
            <a:r>
              <a:rPr lang="en-US" b="1">
                <a:solidFill>
                  <a:srgbClr val="FF0000"/>
                </a:solidFill>
              </a:rPr>
              <a:t>If </a:t>
            </a:r>
            <a:r>
              <a:rPr lang="en-US" b="1" i="1">
                <a:solidFill>
                  <a:srgbClr val="FF0000"/>
                </a:solidFill>
              </a:rPr>
              <a:t>x </a:t>
            </a:r>
            <a:r>
              <a:rPr lang="en-US" b="1">
                <a:solidFill>
                  <a:srgbClr val="FF0000"/>
                </a:solidFill>
              </a:rPr>
              <a:t>is boundary of </a:t>
            </a:r>
            <a:r>
              <a:rPr lang="en-US" b="1" i="1">
                <a:solidFill>
                  <a:srgbClr val="FF0000"/>
                </a:solidFill>
              </a:rPr>
              <a:t>y</a:t>
            </a:r>
            <a:r>
              <a:rPr lang="en-US" b="1">
                <a:solidFill>
                  <a:srgbClr val="FF0000"/>
                </a:solidFill>
              </a:rPr>
              <a:t> then </a:t>
            </a:r>
            <a:r>
              <a:rPr lang="en-US" b="1" i="1">
                <a:solidFill>
                  <a:srgbClr val="FF0000"/>
                </a:solidFill>
              </a:rPr>
              <a:t>x </a:t>
            </a:r>
            <a:r>
              <a:rPr lang="en-US" b="1">
                <a:solidFill>
                  <a:srgbClr val="FF0000"/>
                </a:solidFill>
              </a:rPr>
              <a:t>has lower dimension than </a:t>
            </a:r>
            <a:r>
              <a:rPr lang="en-US" b="1" i="1">
                <a:solidFill>
                  <a:srgbClr val="FF0000"/>
                </a:solidFill>
              </a:rPr>
              <a:t>y</a:t>
            </a:r>
            <a:endParaRPr lang="en-US" b="1">
              <a:solidFill>
                <a:srgbClr val="FF0000"/>
              </a:solidFill>
            </a:endParaRPr>
          </a:p>
          <a:p>
            <a:pPr marL="0" indent="0">
              <a:buNone/>
            </a:pPr>
            <a:endParaRPr lang="en-US"/>
          </a:p>
        </p:txBody>
      </p:sp>
    </p:spTree>
    <p:extLst>
      <p:ext uri="{BB962C8B-B14F-4D97-AF65-F5344CB8AC3E}">
        <p14:creationId xmlns:p14="http://schemas.microsoft.com/office/powerpoint/2010/main" val="10291669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85757-94FE-B37F-84F0-33B710CDD21B}"/>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8903116-C054-7BE7-2928-AA87277962B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D4721C1-AAC2-8D7E-0024-1DB5F7D2DC4D}"/>
              </a:ext>
            </a:extLst>
          </p:cNvPr>
          <p:cNvSpPr>
            <a:spLocks noGrp="1"/>
          </p:cNvSpPr>
          <p:nvPr>
            <p:ph type="title"/>
          </p:nvPr>
        </p:nvSpPr>
        <p:spPr>
          <a:xfrm>
            <a:off x="838200" y="365125"/>
            <a:ext cx="10515600" cy="1325563"/>
          </a:xfrm>
        </p:spPr>
        <p:txBody>
          <a:bodyPr/>
          <a:lstStyle/>
          <a:p>
            <a:r>
              <a:rPr lang="en-US"/>
              <a:t>Site</a:t>
            </a:r>
          </a:p>
        </p:txBody>
      </p:sp>
      <p:sp>
        <p:nvSpPr>
          <p:cNvPr id="5" name="Oval 4">
            <a:extLst>
              <a:ext uri="{FF2B5EF4-FFF2-40B4-BE49-F238E27FC236}">
                <a16:creationId xmlns:a16="http://schemas.microsoft.com/office/drawing/2014/main" id="{99F40BF9-DF23-CA75-7A67-A2836887858D}"/>
              </a:ext>
            </a:extLst>
          </p:cNvPr>
          <p:cNvSpPr/>
          <p:nvPr/>
        </p:nvSpPr>
        <p:spPr>
          <a:xfrm>
            <a:off x="3310758" y="5139558"/>
            <a:ext cx="515007" cy="38888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28869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6EFC-1DD9-6AD4-D0CE-6488997D40C3}"/>
              </a:ext>
            </a:extLst>
          </p:cNvPr>
          <p:cNvSpPr>
            <a:spLocks noGrp="1"/>
          </p:cNvSpPr>
          <p:nvPr>
            <p:ph type="title"/>
          </p:nvPr>
        </p:nvSpPr>
        <p:spPr/>
        <p:txBody>
          <a:bodyPr/>
          <a:lstStyle/>
          <a:p>
            <a:r>
              <a:rPr lang="en-US"/>
              <a:t>Site</a:t>
            </a:r>
          </a:p>
        </p:txBody>
      </p:sp>
      <p:sp>
        <p:nvSpPr>
          <p:cNvPr id="3" name="Content Placeholder 2">
            <a:extLst>
              <a:ext uri="{FF2B5EF4-FFF2-40B4-BE49-F238E27FC236}">
                <a16:creationId xmlns:a16="http://schemas.microsoft.com/office/drawing/2014/main" id="{46290DA8-36B7-C831-2BA2-E368C02FEA46}"/>
              </a:ext>
            </a:extLst>
          </p:cNvPr>
          <p:cNvSpPr>
            <a:spLocks noGrp="1"/>
          </p:cNvSpPr>
          <p:nvPr>
            <p:ph idx="1"/>
          </p:nvPr>
        </p:nvSpPr>
        <p:spPr>
          <a:xfrm>
            <a:off x="838200" y="1825624"/>
            <a:ext cx="10515600" cy="4823653"/>
          </a:xfrm>
        </p:spPr>
        <p:txBody>
          <a:bodyPr>
            <a:normAutofit/>
          </a:bodyPr>
          <a:lstStyle/>
          <a:p>
            <a:r>
              <a:rPr lang="en-US" i="1"/>
              <a:t>Site</a:t>
            </a:r>
            <a:r>
              <a:rPr lang="en-US"/>
              <a:t> =</a:t>
            </a:r>
            <a:r>
              <a:rPr lang="en-US" baseline="-25000"/>
              <a:t>def</a:t>
            </a:r>
            <a:r>
              <a:rPr lang="en-US"/>
              <a:t> A three-dimensional immaterial entity whose boundaries either (partially or wholly) coincide with the boundaries of one or more material entities</a:t>
            </a:r>
            <a:r>
              <a:rPr lang="en-US">
                <a:solidFill>
                  <a:srgbClr val="FF0000"/>
                </a:solidFill>
              </a:rPr>
              <a:t> </a:t>
            </a:r>
            <a:r>
              <a:rPr lang="en-US"/>
              <a:t>or have locations determined in relation to some material entity</a:t>
            </a:r>
          </a:p>
          <a:p>
            <a:endParaRPr lang="en-US"/>
          </a:p>
          <a:p>
            <a:endParaRPr lang="en-US"/>
          </a:p>
          <a:p>
            <a:endParaRPr lang="en-US"/>
          </a:p>
          <a:p>
            <a:endParaRPr lang="en-US"/>
          </a:p>
        </p:txBody>
      </p:sp>
    </p:spTree>
    <p:extLst>
      <p:ext uri="{BB962C8B-B14F-4D97-AF65-F5344CB8AC3E}">
        <p14:creationId xmlns:p14="http://schemas.microsoft.com/office/powerpoint/2010/main" val="28489895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C09E-18BE-4667-194B-34677923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EBE5B-5220-EF37-DCC7-D7FF4FBEA893}"/>
              </a:ext>
            </a:extLst>
          </p:cNvPr>
          <p:cNvSpPr>
            <a:spLocks noGrp="1"/>
          </p:cNvSpPr>
          <p:nvPr>
            <p:ph type="title"/>
          </p:nvPr>
        </p:nvSpPr>
        <p:spPr/>
        <p:txBody>
          <a:bodyPr/>
          <a:lstStyle/>
          <a:p>
            <a:r>
              <a:rPr lang="en-US"/>
              <a:t>Site</a:t>
            </a:r>
          </a:p>
        </p:txBody>
      </p:sp>
      <p:sp>
        <p:nvSpPr>
          <p:cNvPr id="3" name="Content Placeholder 2">
            <a:extLst>
              <a:ext uri="{FF2B5EF4-FFF2-40B4-BE49-F238E27FC236}">
                <a16:creationId xmlns:a16="http://schemas.microsoft.com/office/drawing/2014/main" id="{3F97F662-0136-77D7-97A7-30D55C34947A}"/>
              </a:ext>
            </a:extLst>
          </p:cNvPr>
          <p:cNvSpPr>
            <a:spLocks noGrp="1"/>
          </p:cNvSpPr>
          <p:nvPr>
            <p:ph idx="1"/>
          </p:nvPr>
        </p:nvSpPr>
        <p:spPr>
          <a:xfrm>
            <a:off x="838200" y="1825624"/>
            <a:ext cx="10515600" cy="4823653"/>
          </a:xfrm>
        </p:spPr>
        <p:txBody>
          <a:bodyPr>
            <a:normAutofit/>
          </a:bodyPr>
          <a:lstStyle/>
          <a:p>
            <a:r>
              <a:rPr lang="en-US" i="1"/>
              <a:t>Site</a:t>
            </a:r>
            <a:r>
              <a:rPr lang="en-US"/>
              <a:t> =</a:t>
            </a:r>
            <a:r>
              <a:rPr lang="en-US" baseline="-25000"/>
              <a:t>def</a:t>
            </a:r>
            <a:r>
              <a:rPr lang="en-US"/>
              <a:t> A three-dimensional immaterial entity whose boundaries either (partially or wholly) coincide with the boundaries of one or more material entities</a:t>
            </a:r>
            <a:r>
              <a:rPr lang="en-US">
                <a:solidFill>
                  <a:srgbClr val="FF0000"/>
                </a:solidFill>
              </a:rPr>
              <a:t> </a:t>
            </a:r>
            <a:r>
              <a:rPr lang="en-US"/>
              <a:t>or have locations determined in relation to some material entity</a:t>
            </a:r>
          </a:p>
          <a:p>
            <a:endParaRPr lang="en-US"/>
          </a:p>
          <a:p>
            <a:r>
              <a:rPr lang="en-US"/>
              <a:t>Examples:</a:t>
            </a:r>
          </a:p>
          <a:p>
            <a:pPr lvl="1"/>
            <a:r>
              <a:rPr lang="en-US"/>
              <a:t>A rabbit hole</a:t>
            </a:r>
          </a:p>
          <a:p>
            <a:pPr lvl="1"/>
            <a:r>
              <a:rPr lang="en-US"/>
              <a:t>The interior of your bedroom</a:t>
            </a:r>
          </a:p>
          <a:p>
            <a:pPr lvl="1"/>
            <a:r>
              <a:rPr lang="en-US"/>
              <a:t>The hold of a ship</a:t>
            </a:r>
          </a:p>
          <a:p>
            <a:pPr lvl="1"/>
            <a:r>
              <a:rPr lang="en-US"/>
              <a:t>The cockpit of an aircraft</a:t>
            </a:r>
          </a:p>
          <a:p>
            <a:endParaRPr lang="en-US"/>
          </a:p>
          <a:p>
            <a:endParaRPr lang="en-US"/>
          </a:p>
          <a:p>
            <a:endParaRPr lang="en-US"/>
          </a:p>
        </p:txBody>
      </p:sp>
      <p:pic>
        <p:nvPicPr>
          <p:cNvPr id="5" name="Picture 4" descr="A drawing of a half moon&#10;&#10;Description automatically generated">
            <a:extLst>
              <a:ext uri="{FF2B5EF4-FFF2-40B4-BE49-F238E27FC236}">
                <a16:creationId xmlns:a16="http://schemas.microsoft.com/office/drawing/2014/main" id="{A068F500-26C2-692D-AA79-03532E18C6B5}"/>
              </a:ext>
            </a:extLst>
          </p:cNvPr>
          <p:cNvPicPr>
            <a:picLocks noChangeAspect="1"/>
          </p:cNvPicPr>
          <p:nvPr/>
        </p:nvPicPr>
        <p:blipFill>
          <a:blip r:embed="rId2"/>
          <a:stretch>
            <a:fillRect/>
          </a:stretch>
        </p:blipFill>
        <p:spPr>
          <a:xfrm>
            <a:off x="5689071" y="3781540"/>
            <a:ext cx="6028286" cy="1900811"/>
          </a:xfrm>
          <a:prstGeom prst="rect">
            <a:avLst/>
          </a:prstGeom>
          <a:ln>
            <a:solidFill>
              <a:schemeClr val="tx1"/>
            </a:solidFill>
          </a:ln>
        </p:spPr>
      </p:pic>
    </p:spTree>
    <p:extLst>
      <p:ext uri="{BB962C8B-B14F-4D97-AF65-F5344CB8AC3E}">
        <p14:creationId xmlns:p14="http://schemas.microsoft.com/office/powerpoint/2010/main" val="32624544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26369-B048-07D0-8A90-4756950D18AB}"/>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FDB071C-3E7A-2FAB-559B-773EAF4D148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3F7F7F68-96C7-6262-588A-A40DFBAFF2CB}"/>
              </a:ext>
            </a:extLst>
          </p:cNvPr>
          <p:cNvSpPr>
            <a:spLocks noGrp="1"/>
          </p:cNvSpPr>
          <p:nvPr>
            <p:ph type="title"/>
          </p:nvPr>
        </p:nvSpPr>
        <p:spPr>
          <a:xfrm>
            <a:off x="838200" y="365125"/>
            <a:ext cx="10515600" cy="1325563"/>
          </a:xfrm>
        </p:spPr>
        <p:txBody>
          <a:bodyPr/>
          <a:lstStyle/>
          <a:p>
            <a:r>
              <a:rPr lang="en-US"/>
              <a:t>Spatial Region</a:t>
            </a:r>
          </a:p>
        </p:txBody>
      </p:sp>
      <p:sp>
        <p:nvSpPr>
          <p:cNvPr id="5" name="Oval 4">
            <a:extLst>
              <a:ext uri="{FF2B5EF4-FFF2-40B4-BE49-F238E27FC236}">
                <a16:creationId xmlns:a16="http://schemas.microsoft.com/office/drawing/2014/main" id="{0EF22BF8-8B5B-BB08-5849-4A679C4F8C2C}"/>
              </a:ext>
            </a:extLst>
          </p:cNvPr>
          <p:cNvSpPr/>
          <p:nvPr/>
        </p:nvSpPr>
        <p:spPr>
          <a:xfrm>
            <a:off x="5308979" y="5139558"/>
            <a:ext cx="1719618" cy="38888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Oval 1">
            <a:extLst>
              <a:ext uri="{FF2B5EF4-FFF2-40B4-BE49-F238E27FC236}">
                <a16:creationId xmlns:a16="http://schemas.microsoft.com/office/drawing/2014/main" id="{48DFA427-7AEA-8030-5952-2D7A9C411B73}"/>
              </a:ext>
            </a:extLst>
          </p:cNvPr>
          <p:cNvSpPr/>
          <p:nvPr/>
        </p:nvSpPr>
        <p:spPr>
          <a:xfrm>
            <a:off x="3878238" y="5909481"/>
            <a:ext cx="6193810" cy="70968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2374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CD1DAA-9ABD-A93D-EEFC-F2000827C4DE}"/>
              </a:ext>
            </a:extLst>
          </p:cNvPr>
          <p:cNvSpPr txBox="1"/>
          <p:nvPr/>
        </p:nvSpPr>
        <p:spPr>
          <a:xfrm>
            <a:off x="2045132" y="570208"/>
            <a:ext cx="302037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FOR HUMANS</a:t>
            </a:r>
          </a:p>
        </p:txBody>
      </p:sp>
      <p:pic>
        <p:nvPicPr>
          <p:cNvPr id="17" name="Picture 16" descr="A blue background with white text&#10;&#10;Description automatically generated">
            <a:extLst>
              <a:ext uri="{FF2B5EF4-FFF2-40B4-BE49-F238E27FC236}">
                <a16:creationId xmlns:a16="http://schemas.microsoft.com/office/drawing/2014/main" id="{9F6D14AC-1A55-6529-1229-433844AEA88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9652" y="992130"/>
            <a:ext cx="4401820" cy="5249520"/>
          </a:xfrm>
          <a:prstGeom prst="rect">
            <a:avLst/>
          </a:prstGeom>
        </p:spPr>
      </p:pic>
      <p:pic>
        <p:nvPicPr>
          <p:cNvPr id="19" name="Picture 18" descr="A close-up of a document&#10;&#10;Description automatically generated">
            <a:extLst>
              <a:ext uri="{FF2B5EF4-FFF2-40B4-BE49-F238E27FC236}">
                <a16:creationId xmlns:a16="http://schemas.microsoft.com/office/drawing/2014/main" id="{ED0B2C2B-849F-7441-02CD-6C40C21B4033}"/>
              </a:ext>
            </a:extLst>
          </p:cNvPr>
          <p:cNvPicPr>
            <a:picLocks noChangeAspect="1"/>
          </p:cNvPicPr>
          <p:nvPr/>
        </p:nvPicPr>
        <p:blipFill>
          <a:blip r:embed="rId3"/>
          <a:stretch>
            <a:fillRect/>
          </a:stretch>
        </p:blipFill>
        <p:spPr>
          <a:xfrm>
            <a:off x="279799" y="1673505"/>
            <a:ext cx="7129780" cy="4345048"/>
          </a:xfrm>
          <a:prstGeom prst="rect">
            <a:avLst/>
          </a:prstGeom>
          <a:ln>
            <a:solidFill>
              <a:schemeClr val="tx1"/>
            </a:solidFill>
          </a:ln>
        </p:spPr>
      </p:pic>
    </p:spTree>
    <p:extLst>
      <p:ext uri="{BB962C8B-B14F-4D97-AF65-F5344CB8AC3E}">
        <p14:creationId xmlns:p14="http://schemas.microsoft.com/office/powerpoint/2010/main" val="38925937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0BBA7-6538-67FD-B39D-134683577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0D9F7-7004-CF9F-80C7-DA15C8AFD4CC}"/>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041CE83D-455A-482E-2F58-33643A317C50}"/>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endParaRPr lang="en-US" i="1"/>
          </a:p>
          <a:p>
            <a:endParaRPr lang="en-US"/>
          </a:p>
        </p:txBody>
      </p:sp>
    </p:spTree>
    <p:extLst>
      <p:ext uri="{BB962C8B-B14F-4D97-AF65-F5344CB8AC3E}">
        <p14:creationId xmlns:p14="http://schemas.microsoft.com/office/powerpoint/2010/main" val="31667508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B0CF3-35B9-7CAE-383E-7F07BED16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CAE67-F00F-750E-C4D5-28B676636642}"/>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8CE06C9B-58D8-F970-A48A-46F084D9A64A}"/>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r>
              <a:rPr lang="en-US" i="1"/>
              <a:t>spatially projects onto </a:t>
            </a:r>
            <a:r>
              <a:rPr lang="en-US"/>
              <a:t>=</a:t>
            </a:r>
            <a:r>
              <a:rPr lang="en-US" baseline="-25000"/>
              <a:t>def</a:t>
            </a:r>
            <a:r>
              <a:rPr lang="en-US"/>
              <a:t> Holds between spatiotemporal region </a:t>
            </a:r>
            <a:r>
              <a:rPr lang="en-US" i="1"/>
              <a:t>s</a:t>
            </a:r>
            <a:r>
              <a:rPr lang="en-US"/>
              <a:t> and spatial region </a:t>
            </a:r>
            <a:r>
              <a:rPr lang="en-US" i="1"/>
              <a:t>r</a:t>
            </a:r>
            <a:r>
              <a:rPr lang="en-US"/>
              <a:t> at some time </a:t>
            </a:r>
            <a:r>
              <a:rPr lang="en-US" i="1"/>
              <a:t>t</a:t>
            </a:r>
            <a:r>
              <a:rPr lang="en-US"/>
              <a:t> such that </a:t>
            </a:r>
            <a:r>
              <a:rPr lang="en-US" i="1"/>
              <a:t>r</a:t>
            </a:r>
            <a:r>
              <a:rPr lang="en-US"/>
              <a:t> is the spatial extent of </a:t>
            </a:r>
            <a:r>
              <a:rPr lang="en-US" i="1"/>
              <a:t>s</a:t>
            </a:r>
            <a:r>
              <a:rPr lang="en-US"/>
              <a:t> at </a:t>
            </a:r>
            <a:r>
              <a:rPr lang="en-US" i="1"/>
              <a:t>t</a:t>
            </a:r>
          </a:p>
          <a:p>
            <a:endParaRPr lang="en-US" i="1"/>
          </a:p>
          <a:p>
            <a:endParaRPr lang="en-US"/>
          </a:p>
        </p:txBody>
      </p:sp>
    </p:spTree>
    <p:extLst>
      <p:ext uri="{BB962C8B-B14F-4D97-AF65-F5344CB8AC3E}">
        <p14:creationId xmlns:p14="http://schemas.microsoft.com/office/powerpoint/2010/main" val="11379569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81553-A09A-D40A-DDFD-A94CFBBF0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0B91E-BCFA-7536-11EB-2A2934089645}"/>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A4D05B32-22B2-F70F-2D71-09A007460906}"/>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r>
              <a:rPr lang="en-US" i="1"/>
              <a:t>spatially projects onto </a:t>
            </a:r>
            <a:r>
              <a:rPr lang="en-US"/>
              <a:t>=</a:t>
            </a:r>
            <a:r>
              <a:rPr lang="en-US" baseline="-25000"/>
              <a:t>def</a:t>
            </a:r>
            <a:r>
              <a:rPr lang="en-US"/>
              <a:t> Holds between spatiotemporal region </a:t>
            </a:r>
            <a:r>
              <a:rPr lang="en-US" i="1"/>
              <a:t>s</a:t>
            </a:r>
            <a:r>
              <a:rPr lang="en-US"/>
              <a:t> and spatial region </a:t>
            </a:r>
            <a:r>
              <a:rPr lang="en-US" i="1"/>
              <a:t>r</a:t>
            </a:r>
            <a:r>
              <a:rPr lang="en-US"/>
              <a:t> at some time </a:t>
            </a:r>
            <a:r>
              <a:rPr lang="en-US" i="1"/>
              <a:t>t</a:t>
            </a:r>
            <a:r>
              <a:rPr lang="en-US"/>
              <a:t> such that </a:t>
            </a:r>
            <a:r>
              <a:rPr lang="en-US" i="1"/>
              <a:t>r</a:t>
            </a:r>
            <a:r>
              <a:rPr lang="en-US"/>
              <a:t> is the spatial extent of </a:t>
            </a:r>
            <a:r>
              <a:rPr lang="en-US" i="1"/>
              <a:t>s</a:t>
            </a:r>
            <a:r>
              <a:rPr lang="en-US"/>
              <a:t> at </a:t>
            </a:r>
            <a:r>
              <a:rPr lang="en-US" i="1"/>
              <a:t>t</a:t>
            </a:r>
          </a:p>
          <a:p>
            <a:pPr marL="0" indent="0">
              <a:buNone/>
            </a:pPr>
            <a:endParaRPr lang="en-US" i="1"/>
          </a:p>
          <a:p>
            <a:pPr marL="0" indent="0" algn="ctr">
              <a:buNone/>
            </a:pPr>
            <a:r>
              <a:rPr lang="en-US" b="1">
                <a:solidFill>
                  <a:schemeClr val="accent6"/>
                </a:solidFill>
              </a:rPr>
              <a:t>spatial projection is exact, i.e. there is no </a:t>
            </a:r>
            <a:r>
              <a:rPr lang="en-US" b="1" i="1">
                <a:solidFill>
                  <a:schemeClr val="accent6"/>
                </a:solidFill>
              </a:rPr>
              <a:t>r’</a:t>
            </a:r>
            <a:r>
              <a:rPr lang="en-US" b="1">
                <a:solidFill>
                  <a:schemeClr val="accent6"/>
                </a:solidFill>
              </a:rPr>
              <a:t> of which </a:t>
            </a:r>
            <a:r>
              <a:rPr lang="en-US" b="1" i="1">
                <a:solidFill>
                  <a:schemeClr val="accent6"/>
                </a:solidFill>
              </a:rPr>
              <a:t>r</a:t>
            </a:r>
            <a:r>
              <a:rPr lang="en-US" b="1">
                <a:solidFill>
                  <a:schemeClr val="accent6"/>
                </a:solidFill>
              </a:rPr>
              <a:t> is proper part such that </a:t>
            </a:r>
            <a:r>
              <a:rPr lang="en-US" b="1" i="1">
                <a:solidFill>
                  <a:schemeClr val="accent6"/>
                </a:solidFill>
              </a:rPr>
              <a:t>s</a:t>
            </a:r>
            <a:r>
              <a:rPr lang="en-US" b="1">
                <a:solidFill>
                  <a:schemeClr val="accent6"/>
                </a:solidFill>
              </a:rPr>
              <a:t> spatially projects onto </a:t>
            </a:r>
            <a:r>
              <a:rPr lang="en-US" b="1" i="1">
                <a:solidFill>
                  <a:schemeClr val="accent6"/>
                </a:solidFill>
              </a:rPr>
              <a:t>r’</a:t>
            </a:r>
            <a:endParaRPr lang="en-US" b="1">
              <a:solidFill>
                <a:schemeClr val="accent6"/>
              </a:solidFill>
            </a:endParaRPr>
          </a:p>
          <a:p>
            <a:endParaRPr lang="en-US"/>
          </a:p>
        </p:txBody>
      </p:sp>
    </p:spTree>
    <p:extLst>
      <p:ext uri="{BB962C8B-B14F-4D97-AF65-F5344CB8AC3E}">
        <p14:creationId xmlns:p14="http://schemas.microsoft.com/office/powerpoint/2010/main" val="35994072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86457-41C2-639F-4265-8E8C81B8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D1B21-3869-60DF-4AA2-9B9B275964B8}"/>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974B53C4-8F40-BD60-562C-67D1DE2E2397}"/>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chemeClr val="accent6"/>
                </a:solidFill>
              </a:rPr>
              <a:t>specifically dependent </a:t>
            </a:r>
            <a:r>
              <a:rPr lang="en-US"/>
              <a:t>and </a:t>
            </a:r>
            <a:r>
              <a:rPr lang="en-US" b="1">
                <a:solidFill>
                  <a:schemeClr val="accent6"/>
                </a:solidFill>
              </a:rPr>
              <a:t>generically dependent entities</a:t>
            </a:r>
            <a:r>
              <a:rPr lang="en-US"/>
              <a:t>, as well as </a:t>
            </a:r>
            <a:r>
              <a:rPr lang="en-US" b="1">
                <a:solidFill>
                  <a:srgbClr val="FF0000"/>
                </a:solidFill>
              </a:rPr>
              <a:t>processes</a:t>
            </a:r>
            <a:r>
              <a:rPr lang="en-US"/>
              <a:t> </a:t>
            </a:r>
          </a:p>
        </p:txBody>
      </p:sp>
    </p:spTree>
    <p:extLst>
      <p:ext uri="{BB962C8B-B14F-4D97-AF65-F5344CB8AC3E}">
        <p14:creationId xmlns:p14="http://schemas.microsoft.com/office/powerpoint/2010/main" val="7484014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4CAD3-D8A7-FAA4-08D8-1ED33164F43C}"/>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E31070C-C470-5252-4D89-93ECB973937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75DDB05-24E0-E8E8-ADFC-327869E144F6}"/>
              </a:ext>
            </a:extLst>
          </p:cNvPr>
          <p:cNvSpPr>
            <a:spLocks noGrp="1"/>
          </p:cNvSpPr>
          <p:nvPr>
            <p:ph type="title"/>
          </p:nvPr>
        </p:nvSpPr>
        <p:spPr>
          <a:xfrm>
            <a:off x="838200" y="365125"/>
            <a:ext cx="10515600" cy="1325563"/>
          </a:xfrm>
        </p:spPr>
        <p:txBody>
          <a:bodyPr/>
          <a:lstStyle/>
          <a:p>
            <a:r>
              <a:rPr lang="en-US"/>
              <a:t>Process</a:t>
            </a:r>
          </a:p>
        </p:txBody>
      </p:sp>
      <p:sp>
        <p:nvSpPr>
          <p:cNvPr id="2" name="Oval 1">
            <a:extLst>
              <a:ext uri="{FF2B5EF4-FFF2-40B4-BE49-F238E27FC236}">
                <a16:creationId xmlns:a16="http://schemas.microsoft.com/office/drawing/2014/main" id="{AA707110-57D3-C9B3-F829-C1967A66E7F1}"/>
              </a:ext>
            </a:extLst>
          </p:cNvPr>
          <p:cNvSpPr/>
          <p:nvPr/>
        </p:nvSpPr>
        <p:spPr>
          <a:xfrm>
            <a:off x="7329055" y="3103418"/>
            <a:ext cx="969818"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83824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3F0A3-6AC2-F872-20DA-3426921B8872}"/>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77635AAE-AC70-7D73-8BCE-27628D259701}"/>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873CC399-FDEC-C8DA-E8A2-F02C34AAB9DC}"/>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1985DF60-CF3B-A934-3EFF-3F16680AB74A}"/>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505DA79F-CEA4-A9F9-E31B-D3956B703F70}"/>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temp measure</a:t>
            </a:r>
          </a:p>
        </p:txBody>
      </p:sp>
      <p:cxnSp>
        <p:nvCxnSpPr>
          <p:cNvPr id="37895" name="AutoShape 7">
            <a:extLst>
              <a:ext uri="{FF2B5EF4-FFF2-40B4-BE49-F238E27FC236}">
                <a16:creationId xmlns:a16="http://schemas.microsoft.com/office/drawing/2014/main" id="{A543651A-34A1-82AD-41F0-3789AC6F8857}"/>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39B037CD-9C45-5BBE-00E9-4FF44D1EBC62}"/>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E7F765D4-3693-C7FB-1AAE-CF3DB66FC287}"/>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4" name="Title 3">
            <a:extLst>
              <a:ext uri="{FF2B5EF4-FFF2-40B4-BE49-F238E27FC236}">
                <a16:creationId xmlns:a16="http://schemas.microsoft.com/office/drawing/2014/main" id="{8D09BBE9-4700-66AE-5E84-1E513A85C987}"/>
              </a:ext>
            </a:extLst>
          </p:cNvPr>
          <p:cNvSpPr>
            <a:spLocks noGrp="1"/>
          </p:cNvSpPr>
          <p:nvPr>
            <p:ph type="title"/>
          </p:nvPr>
        </p:nvSpPr>
        <p:spPr/>
        <p:txBody>
          <a:bodyPr/>
          <a:lstStyle/>
          <a:p>
            <a:r>
              <a:rPr lang="en-US"/>
              <a:t>Process</a:t>
            </a:r>
          </a:p>
        </p:txBody>
      </p:sp>
      <p:sp>
        <p:nvSpPr>
          <p:cNvPr id="5" name="Text Box 10">
            <a:extLst>
              <a:ext uri="{FF2B5EF4-FFF2-40B4-BE49-F238E27FC236}">
                <a16:creationId xmlns:a16="http://schemas.microsoft.com/office/drawing/2014/main" id="{C5B9D087-BFED-5F9C-D976-3087C2E7D85E}"/>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026D001A-26CF-9B64-6263-F7519454772F}"/>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D4D83F89-CF6D-8258-7F34-7152E870AAB6}"/>
              </a:ext>
            </a:extLst>
          </p:cNvPr>
          <p:cNvPicPr>
            <a:picLocks noChangeAspect="1"/>
          </p:cNvPicPr>
          <p:nvPr/>
        </p:nvPicPr>
        <p:blipFill>
          <a:blip r:embed="rId3"/>
          <a:stretch>
            <a:fillRect/>
          </a:stretch>
        </p:blipFill>
        <p:spPr>
          <a:xfrm>
            <a:off x="2209801" y="6218261"/>
            <a:ext cx="558803" cy="595810"/>
          </a:xfrm>
          <a:prstGeom prst="rect">
            <a:avLst/>
          </a:prstGeom>
        </p:spPr>
      </p:pic>
      <p:pic>
        <p:nvPicPr>
          <p:cNvPr id="11" name="Picture 10" descr="A blue and white thermometer&#10;&#10;Description automatically generated">
            <a:extLst>
              <a:ext uri="{FF2B5EF4-FFF2-40B4-BE49-F238E27FC236}">
                <a16:creationId xmlns:a16="http://schemas.microsoft.com/office/drawing/2014/main" id="{A9991101-5BE5-2078-73A1-4CDDE93EFFE0}"/>
              </a:ext>
            </a:extLst>
          </p:cNvPr>
          <p:cNvPicPr>
            <a:picLocks noChangeAspect="1"/>
          </p:cNvPicPr>
          <p:nvPr/>
        </p:nvPicPr>
        <p:blipFill>
          <a:blip r:embed="rId4"/>
          <a:stretch>
            <a:fillRect/>
          </a:stretch>
        </p:blipFill>
        <p:spPr>
          <a:xfrm rot="16200000">
            <a:off x="4295349" y="5839707"/>
            <a:ext cx="629504" cy="1386611"/>
          </a:xfrm>
          <a:prstGeom prst="rect">
            <a:avLst/>
          </a:prstGeom>
        </p:spPr>
      </p:pic>
      <p:sp>
        <p:nvSpPr>
          <p:cNvPr id="2" name="TextBox 11">
            <a:extLst>
              <a:ext uri="{FF2B5EF4-FFF2-40B4-BE49-F238E27FC236}">
                <a16:creationId xmlns:a16="http://schemas.microsoft.com/office/drawing/2014/main" id="{676AC314-7A16-5EB5-5B46-CDE235CC17D4}"/>
              </a:ext>
            </a:extLst>
          </p:cNvPr>
          <p:cNvSpPr txBox="1">
            <a:spLocks noChangeArrowheads="1"/>
          </p:cNvSpPr>
          <p:nvPr/>
        </p:nvSpPr>
        <p:spPr bwMode="auto">
          <a:xfrm>
            <a:off x="6256001" y="5045910"/>
            <a:ext cx="38709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occurrent entities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depend on continuants</a:t>
            </a:r>
          </a:p>
        </p:txBody>
      </p:sp>
    </p:spTree>
    <p:extLst>
      <p:ext uri="{BB962C8B-B14F-4D97-AF65-F5344CB8AC3E}">
        <p14:creationId xmlns:p14="http://schemas.microsoft.com/office/powerpoint/2010/main" val="123810049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5FC0F-B8CC-771A-BF64-8170B77A47C2}"/>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BAB0A120-70D9-FF0A-4302-E6DE5D1B5984}"/>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16F6997F-FF2E-AFE8-A97F-207E9C6844FD}"/>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0BEDDF57-F441-A30F-8608-3C741F733442}"/>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7DD72F35-ECB0-08E4-77F1-1B67A0537F1F}"/>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temp measure</a:t>
            </a:r>
          </a:p>
        </p:txBody>
      </p:sp>
      <p:cxnSp>
        <p:nvCxnSpPr>
          <p:cNvPr id="37895" name="AutoShape 7">
            <a:extLst>
              <a:ext uri="{FF2B5EF4-FFF2-40B4-BE49-F238E27FC236}">
                <a16:creationId xmlns:a16="http://schemas.microsoft.com/office/drawing/2014/main" id="{55FEBF16-16EC-1CEC-0F41-E0E6AB617481}"/>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C867FCB5-A910-21C0-394D-17D6236E83F2}"/>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A9ACC256-F434-5D1A-1142-7B2091DA7FCB}"/>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4" name="Title 3">
            <a:extLst>
              <a:ext uri="{FF2B5EF4-FFF2-40B4-BE49-F238E27FC236}">
                <a16:creationId xmlns:a16="http://schemas.microsoft.com/office/drawing/2014/main" id="{159AF3B6-1816-C1CA-BEEA-CECB1E608D74}"/>
              </a:ext>
            </a:extLst>
          </p:cNvPr>
          <p:cNvSpPr>
            <a:spLocks noGrp="1"/>
          </p:cNvSpPr>
          <p:nvPr>
            <p:ph type="title"/>
          </p:nvPr>
        </p:nvSpPr>
        <p:spPr/>
        <p:txBody>
          <a:bodyPr/>
          <a:lstStyle/>
          <a:p>
            <a:r>
              <a:rPr lang="en-US"/>
              <a:t>Process</a:t>
            </a:r>
          </a:p>
        </p:txBody>
      </p:sp>
      <p:sp>
        <p:nvSpPr>
          <p:cNvPr id="5" name="Text Box 10">
            <a:extLst>
              <a:ext uri="{FF2B5EF4-FFF2-40B4-BE49-F238E27FC236}">
                <a16:creationId xmlns:a16="http://schemas.microsoft.com/office/drawing/2014/main" id="{79D58521-F70D-DE22-0FCE-28756ADF2DCD}"/>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8E20E65F-45FD-77DB-17EF-8F007DEDA202}"/>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7C2198B5-8EA7-318E-3926-C26E09A13DFD}"/>
              </a:ext>
            </a:extLst>
          </p:cNvPr>
          <p:cNvPicPr>
            <a:picLocks noChangeAspect="1"/>
          </p:cNvPicPr>
          <p:nvPr/>
        </p:nvPicPr>
        <p:blipFill>
          <a:blip r:embed="rId3"/>
          <a:stretch>
            <a:fillRect/>
          </a:stretch>
        </p:blipFill>
        <p:spPr>
          <a:xfrm>
            <a:off x="2209801" y="6218261"/>
            <a:ext cx="558803" cy="595810"/>
          </a:xfrm>
          <a:prstGeom prst="rect">
            <a:avLst/>
          </a:prstGeom>
        </p:spPr>
      </p:pic>
      <p:sp>
        <p:nvSpPr>
          <p:cNvPr id="8" name="Curved Up Arrow 7">
            <a:extLst>
              <a:ext uri="{FF2B5EF4-FFF2-40B4-BE49-F238E27FC236}">
                <a16:creationId xmlns:a16="http://schemas.microsoft.com/office/drawing/2014/main" id="{6FD01EF0-4C15-AD78-F5FF-BEA4F2FE2A0E}"/>
              </a:ext>
            </a:extLst>
          </p:cNvPr>
          <p:cNvSpPr/>
          <p:nvPr/>
        </p:nvSpPr>
        <p:spPr>
          <a:xfrm rot="10800000">
            <a:off x="2463802" y="3438626"/>
            <a:ext cx="5638799" cy="4572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pic>
        <p:nvPicPr>
          <p:cNvPr id="12" name="Picture 11" descr="A diagram of a molecule&#10;&#10;Description automatically generated with medium confidence">
            <a:extLst>
              <a:ext uri="{FF2B5EF4-FFF2-40B4-BE49-F238E27FC236}">
                <a16:creationId xmlns:a16="http://schemas.microsoft.com/office/drawing/2014/main" id="{F19713AE-7104-BFDC-FA96-D532375003DA}"/>
              </a:ext>
            </a:extLst>
          </p:cNvPr>
          <p:cNvPicPr>
            <a:picLocks noChangeAspect="1"/>
          </p:cNvPicPr>
          <p:nvPr/>
        </p:nvPicPr>
        <p:blipFill>
          <a:blip r:embed="rId4"/>
          <a:srcRect l="116" t="1" r="68518" b="71001"/>
          <a:stretch/>
        </p:blipFill>
        <p:spPr>
          <a:xfrm>
            <a:off x="7262627" y="6269285"/>
            <a:ext cx="875027" cy="458077"/>
          </a:xfrm>
          <a:prstGeom prst="rect">
            <a:avLst/>
          </a:prstGeom>
        </p:spPr>
      </p:pic>
      <p:pic>
        <p:nvPicPr>
          <p:cNvPr id="13" name="Picture 12" descr="A diagram of a molecule&#10;&#10;Description automatically generated with medium confidence">
            <a:extLst>
              <a:ext uri="{FF2B5EF4-FFF2-40B4-BE49-F238E27FC236}">
                <a16:creationId xmlns:a16="http://schemas.microsoft.com/office/drawing/2014/main" id="{9A9AD785-AF8A-93CD-F205-3E2C29D9DF06}"/>
              </a:ext>
            </a:extLst>
          </p:cNvPr>
          <p:cNvPicPr>
            <a:picLocks noChangeAspect="1"/>
          </p:cNvPicPr>
          <p:nvPr/>
        </p:nvPicPr>
        <p:blipFill>
          <a:blip r:embed="rId4"/>
          <a:srcRect l="37862" t="38601" r="32915" b="8147"/>
          <a:stretch/>
        </p:blipFill>
        <p:spPr>
          <a:xfrm>
            <a:off x="8253269" y="6241007"/>
            <a:ext cx="577425" cy="595810"/>
          </a:xfrm>
          <a:prstGeom prst="rect">
            <a:avLst/>
          </a:prstGeom>
        </p:spPr>
      </p:pic>
      <p:pic>
        <p:nvPicPr>
          <p:cNvPr id="14" name="Picture 13" descr="A blue and white thermometer&#10;&#10;Description automatically generated">
            <a:extLst>
              <a:ext uri="{FF2B5EF4-FFF2-40B4-BE49-F238E27FC236}">
                <a16:creationId xmlns:a16="http://schemas.microsoft.com/office/drawing/2014/main" id="{BBC6F6D8-7F7C-5DA5-4B61-FD65E5CA451F}"/>
              </a:ext>
            </a:extLst>
          </p:cNvPr>
          <p:cNvPicPr>
            <a:picLocks noChangeAspect="1"/>
          </p:cNvPicPr>
          <p:nvPr/>
        </p:nvPicPr>
        <p:blipFill>
          <a:blip r:embed="rId5"/>
          <a:stretch>
            <a:fillRect/>
          </a:stretch>
        </p:blipFill>
        <p:spPr>
          <a:xfrm rot="16200000">
            <a:off x="4295349" y="5839707"/>
            <a:ext cx="629504" cy="1386611"/>
          </a:xfrm>
          <a:prstGeom prst="rect">
            <a:avLst/>
          </a:prstGeom>
        </p:spPr>
      </p:pic>
      <p:sp>
        <p:nvSpPr>
          <p:cNvPr id="2" name="TextBox 11">
            <a:extLst>
              <a:ext uri="{FF2B5EF4-FFF2-40B4-BE49-F238E27FC236}">
                <a16:creationId xmlns:a16="http://schemas.microsoft.com/office/drawing/2014/main" id="{E44DDE4B-2A52-6A3F-81AD-55E957F4F3F6}"/>
              </a:ext>
            </a:extLst>
          </p:cNvPr>
          <p:cNvSpPr txBox="1">
            <a:spLocks noChangeArrowheads="1"/>
          </p:cNvSpPr>
          <p:nvPr/>
        </p:nvSpPr>
        <p:spPr bwMode="auto">
          <a:xfrm>
            <a:off x="6256001" y="5045910"/>
            <a:ext cx="38709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occurrent entities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depend on continuants</a:t>
            </a:r>
          </a:p>
        </p:txBody>
      </p:sp>
    </p:spTree>
    <p:extLst>
      <p:ext uri="{BB962C8B-B14F-4D97-AF65-F5344CB8AC3E}">
        <p14:creationId xmlns:p14="http://schemas.microsoft.com/office/powerpoint/2010/main" val="1684069001"/>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7CF7-3F13-D6B2-E5D9-E8973DEFC9DB}"/>
              </a:ext>
            </a:extLst>
          </p:cNvPr>
          <p:cNvSpPr>
            <a:spLocks noGrp="1"/>
          </p:cNvSpPr>
          <p:nvPr>
            <p:ph type="title"/>
          </p:nvPr>
        </p:nvSpPr>
        <p:spPr/>
        <p:txBody>
          <a:bodyPr/>
          <a:lstStyle/>
          <a:p>
            <a:r>
              <a:rPr lang="en-US"/>
              <a:t>Processes</a:t>
            </a:r>
          </a:p>
        </p:txBody>
      </p:sp>
      <p:sp>
        <p:nvSpPr>
          <p:cNvPr id="3" name="Content Placeholder 2">
            <a:extLst>
              <a:ext uri="{FF2B5EF4-FFF2-40B4-BE49-F238E27FC236}">
                <a16:creationId xmlns:a16="http://schemas.microsoft.com/office/drawing/2014/main" id="{4A0C1F95-9673-95FC-FC43-4C9B3A635C4A}"/>
              </a:ext>
            </a:extLst>
          </p:cNvPr>
          <p:cNvSpPr>
            <a:spLocks noGrp="1"/>
          </p:cNvSpPr>
          <p:nvPr>
            <p:ph idx="1"/>
          </p:nvPr>
        </p:nvSpPr>
        <p:spPr/>
        <p:txBody>
          <a:bodyPr/>
          <a:lstStyle/>
          <a:p>
            <a:r>
              <a:rPr lang="en-US"/>
              <a:t>Are where happenings live...</a:t>
            </a:r>
          </a:p>
          <a:p>
            <a:endParaRPr lang="en-US"/>
          </a:p>
          <a:p>
            <a:r>
              <a:rPr lang="en-US"/>
              <a:t>All processes in BFO have at least one </a:t>
            </a:r>
            <a:r>
              <a:rPr lang="en-US" b="1">
                <a:solidFill>
                  <a:schemeClr val="accent6"/>
                </a:solidFill>
              </a:rPr>
              <a:t>temporal part </a:t>
            </a:r>
            <a:r>
              <a:rPr lang="en-US"/>
              <a:t>and are such that there is some </a:t>
            </a:r>
            <a:r>
              <a:rPr lang="en-US" b="1">
                <a:solidFill>
                  <a:schemeClr val="accent6"/>
                </a:solidFill>
              </a:rPr>
              <a:t>material entity </a:t>
            </a:r>
            <a:r>
              <a:rPr lang="en-US"/>
              <a:t>which </a:t>
            </a:r>
            <a:r>
              <a:rPr lang="en-US" b="1">
                <a:solidFill>
                  <a:schemeClr val="accent6"/>
                </a:solidFill>
              </a:rPr>
              <a:t>participates in </a:t>
            </a:r>
            <a:r>
              <a:rPr lang="en-US"/>
              <a:t>the process</a:t>
            </a:r>
          </a:p>
          <a:p>
            <a:endParaRPr lang="en-US"/>
          </a:p>
          <a:p>
            <a:r>
              <a:rPr lang="en-US" b="1">
                <a:solidFill>
                  <a:schemeClr val="accent6"/>
                </a:solidFill>
              </a:rPr>
              <a:t>participates in </a:t>
            </a:r>
            <a:r>
              <a:rPr lang="en-US"/>
              <a:t>is a minimal relationship connecting specifically, generically, and independent continuants to </a:t>
            </a:r>
            <a:r>
              <a:rPr lang="en-US" b="1">
                <a:solidFill>
                  <a:schemeClr val="accent6"/>
                </a:solidFill>
              </a:rPr>
              <a:t>process</a:t>
            </a:r>
          </a:p>
        </p:txBody>
      </p:sp>
    </p:spTree>
    <p:extLst>
      <p:ext uri="{BB962C8B-B14F-4D97-AF65-F5344CB8AC3E}">
        <p14:creationId xmlns:p14="http://schemas.microsoft.com/office/powerpoint/2010/main" val="17723395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D499-33B4-D761-AC04-D400592831D6}"/>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199A0406-DCB8-AC22-0719-7A709DAA641E}"/>
              </a:ext>
            </a:extLst>
          </p:cNvPr>
          <p:cNvSpPr>
            <a:spLocks noGrp="1"/>
          </p:cNvSpPr>
          <p:nvPr>
            <p:ph idx="1"/>
          </p:nvPr>
        </p:nvSpPr>
        <p:spPr/>
        <p:txBody>
          <a:bodyPr/>
          <a:lstStyle/>
          <a:p>
            <a:r>
              <a:rPr lang="en-US"/>
              <a:t>A given </a:t>
            </a:r>
            <a:r>
              <a:rPr lang="en-US" b="1">
                <a:solidFill>
                  <a:schemeClr val="accent6"/>
                </a:solidFill>
              </a:rPr>
              <a:t>process</a:t>
            </a:r>
            <a:r>
              <a:rPr lang="en-US"/>
              <a:t> may have realization some realizable entity, which inheres in some independent continuant </a:t>
            </a:r>
          </a:p>
        </p:txBody>
      </p:sp>
      <p:pic>
        <p:nvPicPr>
          <p:cNvPr id="4" name="Picture 3" descr="Diagram&#10;&#10;Description automatically generated">
            <a:extLst>
              <a:ext uri="{FF2B5EF4-FFF2-40B4-BE49-F238E27FC236}">
                <a16:creationId xmlns:a16="http://schemas.microsoft.com/office/drawing/2014/main" id="{90DD80D1-3A9A-B573-A454-466EF7798143}"/>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12" name="Oval 11">
            <a:extLst>
              <a:ext uri="{FF2B5EF4-FFF2-40B4-BE49-F238E27FC236}">
                <a16:creationId xmlns:a16="http://schemas.microsoft.com/office/drawing/2014/main" id="{D0F32529-39F7-1F14-957B-6C6C0A20D6A7}"/>
              </a:ext>
            </a:extLst>
          </p:cNvPr>
          <p:cNvSpPr/>
          <p:nvPr/>
        </p:nvSpPr>
        <p:spPr>
          <a:xfrm>
            <a:off x="6928834" y="3780567"/>
            <a:ext cx="978794" cy="4050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023998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1F8D2-FC94-62E8-6CE3-966A4593F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E8B17-488A-630C-BD61-35E7FB32A918}"/>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F8EA132D-0DA9-27CB-1A67-1A9409CAF19C}"/>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realizable entity, which inheres in some independent continuant </a:t>
            </a:r>
          </a:p>
        </p:txBody>
      </p:sp>
      <p:pic>
        <p:nvPicPr>
          <p:cNvPr id="4" name="Picture 3" descr="Diagram&#10;&#10;Description automatically generated">
            <a:extLst>
              <a:ext uri="{FF2B5EF4-FFF2-40B4-BE49-F238E27FC236}">
                <a16:creationId xmlns:a16="http://schemas.microsoft.com/office/drawing/2014/main" id="{2C7E0954-D8A4-A8A2-3CE7-EEE558DF684A}"/>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5" name="Down Arrow 4">
            <a:extLst>
              <a:ext uri="{FF2B5EF4-FFF2-40B4-BE49-F238E27FC236}">
                <a16:creationId xmlns:a16="http://schemas.microsoft.com/office/drawing/2014/main" id="{BB3C79CA-F4C2-68D0-27E4-8F279D56FBB5}"/>
              </a:ext>
            </a:extLst>
          </p:cNvPr>
          <p:cNvSpPr/>
          <p:nvPr/>
        </p:nvSpPr>
        <p:spPr>
          <a:xfrm rot="3237558">
            <a:off x="6637345" y="3983934"/>
            <a:ext cx="653898" cy="64697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633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C014A-B94A-0E79-42C5-048E9C3BB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921C9-C753-2AA6-83A0-3826AD274F38}"/>
              </a:ext>
            </a:extLst>
          </p:cNvPr>
          <p:cNvSpPr>
            <a:spLocks noGrp="1"/>
          </p:cNvSpPr>
          <p:nvPr>
            <p:ph type="title"/>
          </p:nvPr>
        </p:nvSpPr>
        <p:spPr/>
        <p:txBody>
          <a:bodyPr/>
          <a:lstStyle/>
          <a:p>
            <a:r>
              <a:rPr lang="en-US"/>
              <a:t>Human-Machine Interoperability</a:t>
            </a:r>
          </a:p>
        </p:txBody>
      </p:sp>
      <p:sp>
        <p:nvSpPr>
          <p:cNvPr id="3" name="Content Placeholder 2">
            <a:extLst>
              <a:ext uri="{FF2B5EF4-FFF2-40B4-BE49-F238E27FC236}">
                <a16:creationId xmlns:a16="http://schemas.microsoft.com/office/drawing/2014/main" id="{8E8D4510-63BD-C733-5EC8-435142D940D4}"/>
              </a:ext>
            </a:extLst>
          </p:cNvPr>
          <p:cNvSpPr>
            <a:spLocks noGrp="1"/>
          </p:cNvSpPr>
          <p:nvPr>
            <p:ph idx="1"/>
          </p:nvPr>
        </p:nvSpPr>
        <p:spPr>
          <a:xfrm>
            <a:off x="838200" y="1825624"/>
            <a:ext cx="10515600" cy="5032375"/>
          </a:xfrm>
        </p:spPr>
        <p:txBody>
          <a:bodyPr>
            <a:normAutofit/>
          </a:bodyPr>
          <a:lstStyle/>
          <a:p>
            <a:r>
              <a:rPr lang="en-US" dirty="0"/>
              <a:t>Involves encoding human-human interoperable solutions in a machine-readable manner</a:t>
            </a:r>
          </a:p>
          <a:p>
            <a:endParaRPr lang="en-US" b="1" dirty="0">
              <a:latin typeface="Arial" panose="020B0604020202020204" pitchFamily="34" charset="0"/>
              <a:cs typeface="Arial" panose="020B0604020202020204" pitchFamily="34" charset="0"/>
            </a:endParaRPr>
          </a:p>
          <a:p>
            <a:r>
              <a:rPr lang="en-US" dirty="0">
                <a:cs typeface="Arial" panose="020B0604020202020204" pitchFamily="34" charset="0"/>
              </a:rPr>
              <a:t>Associated interoperability strategies often emphasize data schemas, ontologies, knowledge graphs, etc. </a:t>
            </a:r>
          </a:p>
          <a:p>
            <a:endParaRPr lang="en-US" dirty="0">
              <a:cs typeface="Arial" panose="020B0604020202020204" pitchFamily="34" charset="0"/>
            </a:endParaRPr>
          </a:p>
          <a:p>
            <a:pPr marL="0" indent="0" algn="ctr">
              <a:buNone/>
            </a:pPr>
            <a:r>
              <a:rPr lang="en-US" sz="3200" b="1">
                <a:solidFill>
                  <a:srgbClr val="FF0000"/>
                </a:solidFill>
              </a:rPr>
              <a:t>Any two heterogeneous information systems share some underlying formal structure</a:t>
            </a:r>
          </a:p>
          <a:p>
            <a:endParaRPr lang="en-US" dirty="0">
              <a:cs typeface="Arial" panose="020B0604020202020204" pitchFamily="34" charset="0"/>
            </a:endParaRPr>
          </a:p>
          <a:p>
            <a:endParaRPr lang="en-US" dirty="0">
              <a:cs typeface="Arial" panose="020B0604020202020204" pitchFamily="34" charset="0"/>
            </a:endParaRPr>
          </a:p>
          <a:p>
            <a:pPr marL="114300" indent="0">
              <a:buNone/>
            </a:pPr>
            <a:endParaRPr lang="en-US" sz="2000" i="1" dirty="0"/>
          </a:p>
        </p:txBody>
      </p:sp>
    </p:spTree>
    <p:extLst>
      <p:ext uri="{BB962C8B-B14F-4D97-AF65-F5344CB8AC3E}">
        <p14:creationId xmlns:p14="http://schemas.microsoft.com/office/powerpoint/2010/main" val="19396990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444AF-15BB-3FEA-605C-9D3665C87EA6}"/>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4631A0C-9990-1490-BCF5-9F934073DEBF}"/>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2" name="Title 1">
            <a:extLst>
              <a:ext uri="{FF2B5EF4-FFF2-40B4-BE49-F238E27FC236}">
                <a16:creationId xmlns:a16="http://schemas.microsoft.com/office/drawing/2014/main" id="{FC34F136-7191-0E52-15DD-7167B085C31E}"/>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4B5E33E2-2527-3499-82CC-6A6062F06B8E}"/>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a:t>
            </a:r>
            <a:r>
              <a:rPr lang="en-US" b="1">
                <a:solidFill>
                  <a:schemeClr val="accent6"/>
                </a:solidFill>
              </a:rPr>
              <a:t>realizable entity</a:t>
            </a:r>
            <a:r>
              <a:rPr lang="en-US"/>
              <a:t>, which inheres in some independent continuant </a:t>
            </a:r>
          </a:p>
        </p:txBody>
      </p:sp>
      <p:sp>
        <p:nvSpPr>
          <p:cNvPr id="5" name="Oval 4">
            <a:extLst>
              <a:ext uri="{FF2B5EF4-FFF2-40B4-BE49-F238E27FC236}">
                <a16:creationId xmlns:a16="http://schemas.microsoft.com/office/drawing/2014/main" id="{2EEC1721-C23D-60A9-011A-EC94905175EC}"/>
              </a:ext>
            </a:extLst>
          </p:cNvPr>
          <p:cNvSpPr/>
          <p:nvPr/>
        </p:nvSpPr>
        <p:spPr>
          <a:xfrm>
            <a:off x="6001554" y="4372996"/>
            <a:ext cx="1197735" cy="4050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8573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568ED-374D-DEE3-7D98-D55EB513E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FA0CD-6868-892B-BC53-2E3BAC7F0188}"/>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F491BB38-609E-0C28-34D5-464FB05A2FC8}"/>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a:t>
            </a:r>
            <a:r>
              <a:rPr lang="en-US" b="1">
                <a:solidFill>
                  <a:schemeClr val="accent6"/>
                </a:solidFill>
              </a:rPr>
              <a:t>realizable entity</a:t>
            </a:r>
            <a:r>
              <a:rPr lang="en-US"/>
              <a:t>, which </a:t>
            </a:r>
            <a:r>
              <a:rPr lang="en-US" b="1">
                <a:solidFill>
                  <a:schemeClr val="accent6"/>
                </a:solidFill>
              </a:rPr>
              <a:t>inheres in </a:t>
            </a:r>
            <a:r>
              <a:rPr lang="en-US"/>
              <a:t>some independent continuant </a:t>
            </a:r>
          </a:p>
        </p:txBody>
      </p:sp>
      <p:pic>
        <p:nvPicPr>
          <p:cNvPr id="4" name="Picture 3" descr="Diagram&#10;&#10;Description automatically generated">
            <a:extLst>
              <a:ext uri="{FF2B5EF4-FFF2-40B4-BE49-F238E27FC236}">
                <a16:creationId xmlns:a16="http://schemas.microsoft.com/office/drawing/2014/main" id="{FB56F57B-707C-3D89-4BD5-D946BD6E040E}"/>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11" name="Down Arrow 10">
            <a:extLst>
              <a:ext uri="{FF2B5EF4-FFF2-40B4-BE49-F238E27FC236}">
                <a16:creationId xmlns:a16="http://schemas.microsoft.com/office/drawing/2014/main" id="{5ADD0B9C-A2B0-BA42-C5A4-50376462D44C}"/>
              </a:ext>
            </a:extLst>
          </p:cNvPr>
          <p:cNvSpPr/>
          <p:nvPr/>
        </p:nvSpPr>
        <p:spPr>
          <a:xfrm rot="6027005">
            <a:off x="4376196" y="2910321"/>
            <a:ext cx="653898" cy="278896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83583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E0DD-912F-5CCA-4E46-9F94CBB5510E}"/>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60478C3-ABAE-F5FE-9E70-D198E637F0C1}"/>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2" name="Title 1">
            <a:extLst>
              <a:ext uri="{FF2B5EF4-FFF2-40B4-BE49-F238E27FC236}">
                <a16:creationId xmlns:a16="http://schemas.microsoft.com/office/drawing/2014/main" id="{EC15C17C-3E3E-1A0E-C244-EDE76CBEDB04}"/>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0AFF83F4-EFAB-50E0-5846-4F9DC7DF0F19}"/>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a:t>
            </a:r>
            <a:r>
              <a:rPr lang="en-US" b="1">
                <a:solidFill>
                  <a:schemeClr val="accent6"/>
                </a:solidFill>
              </a:rPr>
              <a:t>realizable entity</a:t>
            </a:r>
            <a:r>
              <a:rPr lang="en-US"/>
              <a:t>, which </a:t>
            </a:r>
            <a:r>
              <a:rPr lang="en-US" b="1">
                <a:solidFill>
                  <a:schemeClr val="accent6"/>
                </a:solidFill>
              </a:rPr>
              <a:t>inheres in </a:t>
            </a:r>
            <a:r>
              <a:rPr lang="en-US"/>
              <a:t>some </a:t>
            </a:r>
            <a:r>
              <a:rPr lang="en-US" b="1">
                <a:solidFill>
                  <a:schemeClr val="accent6"/>
                </a:solidFill>
              </a:rPr>
              <a:t>independent continuant </a:t>
            </a:r>
          </a:p>
        </p:txBody>
      </p:sp>
      <p:sp>
        <p:nvSpPr>
          <p:cNvPr id="5" name="Oval 4">
            <a:extLst>
              <a:ext uri="{FF2B5EF4-FFF2-40B4-BE49-F238E27FC236}">
                <a16:creationId xmlns:a16="http://schemas.microsoft.com/office/drawing/2014/main" id="{4C982A3F-018E-27F1-0135-7F1A16F58D81}"/>
              </a:ext>
            </a:extLst>
          </p:cNvPr>
          <p:cNvSpPr/>
          <p:nvPr/>
        </p:nvSpPr>
        <p:spPr>
          <a:xfrm>
            <a:off x="1723085" y="3798760"/>
            <a:ext cx="1702695" cy="4050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34031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E811-F14D-482D-39F3-19BC6F463A3E}"/>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5C73B74-3F60-2547-3118-9AC02D708AB1}"/>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75FEBDF-2786-593D-B605-97256AC8B9E6}"/>
              </a:ext>
            </a:extLst>
          </p:cNvPr>
          <p:cNvSpPr>
            <a:spLocks noGrp="1"/>
          </p:cNvSpPr>
          <p:nvPr>
            <p:ph type="title"/>
          </p:nvPr>
        </p:nvSpPr>
        <p:spPr>
          <a:xfrm>
            <a:off x="838200" y="365125"/>
            <a:ext cx="10515600" cy="1325563"/>
          </a:xfrm>
        </p:spPr>
        <p:txBody>
          <a:bodyPr/>
          <a:lstStyle/>
          <a:p>
            <a:r>
              <a:rPr lang="en-US"/>
              <a:t>History</a:t>
            </a:r>
          </a:p>
        </p:txBody>
      </p:sp>
      <p:sp>
        <p:nvSpPr>
          <p:cNvPr id="2" name="Oval 1">
            <a:extLst>
              <a:ext uri="{FF2B5EF4-FFF2-40B4-BE49-F238E27FC236}">
                <a16:creationId xmlns:a16="http://schemas.microsoft.com/office/drawing/2014/main" id="{628ABC9A-69A7-F394-CAF6-7539B73459B5}"/>
              </a:ext>
            </a:extLst>
          </p:cNvPr>
          <p:cNvSpPr/>
          <p:nvPr/>
        </p:nvSpPr>
        <p:spPr>
          <a:xfrm>
            <a:off x="7369998" y="3863528"/>
            <a:ext cx="969818"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3359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18F7-BC1B-91D8-71AC-6E2EFC773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7866B-316F-E4B2-69E5-23FB3302D26A}"/>
              </a:ext>
            </a:extLst>
          </p:cNvPr>
          <p:cNvSpPr>
            <a:spLocks noGrp="1"/>
          </p:cNvSpPr>
          <p:nvPr>
            <p:ph type="title"/>
          </p:nvPr>
        </p:nvSpPr>
        <p:spPr/>
        <p:txBody>
          <a:bodyPr/>
          <a:lstStyle/>
          <a:p>
            <a:r>
              <a:rPr lang="en-US"/>
              <a:t>History</a:t>
            </a:r>
          </a:p>
        </p:txBody>
      </p:sp>
      <p:sp>
        <p:nvSpPr>
          <p:cNvPr id="3" name="Content Placeholder 2">
            <a:extLst>
              <a:ext uri="{FF2B5EF4-FFF2-40B4-BE49-F238E27FC236}">
                <a16:creationId xmlns:a16="http://schemas.microsoft.com/office/drawing/2014/main" id="{2B351873-C3A2-3371-33AC-A1014E7D771C}"/>
              </a:ext>
            </a:extLst>
          </p:cNvPr>
          <p:cNvSpPr>
            <a:spLocks noGrp="1"/>
          </p:cNvSpPr>
          <p:nvPr>
            <p:ph idx="1"/>
          </p:nvPr>
        </p:nvSpPr>
        <p:spPr/>
        <p:txBody>
          <a:bodyPr/>
          <a:lstStyle/>
          <a:p>
            <a:r>
              <a:rPr lang="en-US"/>
              <a:t>Is the sum total of all processes associated with a given material entity</a:t>
            </a:r>
          </a:p>
          <a:p>
            <a:endParaRPr lang="en-US"/>
          </a:p>
          <a:p>
            <a:r>
              <a:rPr lang="en-US"/>
              <a:t>Every instance of history corresponds to one and only one instance of material entity; any instance of material entity corresponds to one and only one instance of history</a:t>
            </a:r>
          </a:p>
          <a:p>
            <a:endParaRPr lang="en-US"/>
          </a:p>
          <a:p>
            <a:r>
              <a:rPr lang="en-US"/>
              <a:t>For example, the history that is my life is my history and mine alone, just as the history of the material entity that is this building belongs to </a:t>
            </a:r>
            <a:br>
              <a:rPr lang="en-US"/>
            </a:br>
            <a:r>
              <a:rPr lang="en-US"/>
              <a:t>the building</a:t>
            </a:r>
          </a:p>
        </p:txBody>
      </p:sp>
    </p:spTree>
    <p:extLst>
      <p:ext uri="{BB962C8B-B14F-4D97-AF65-F5344CB8AC3E}">
        <p14:creationId xmlns:p14="http://schemas.microsoft.com/office/powerpoint/2010/main" val="36696592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458E6-295B-5019-3D8A-47AC0AE2D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B15DC-1353-A9D0-C044-52EC7EC860BE}"/>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DEF33635-52E9-9025-93DB-6115D7EAF6B9}"/>
              </a:ext>
            </a:extLst>
          </p:cNvPr>
          <p:cNvSpPr>
            <a:spLocks noGrp="1"/>
          </p:cNvSpPr>
          <p:nvPr>
            <p:ph idx="1"/>
          </p:nvPr>
        </p:nvSpPr>
        <p:spPr>
          <a:xfrm>
            <a:off x="838200" y="1825625"/>
            <a:ext cx="10840278" cy="4351338"/>
          </a:xfrm>
        </p:spPr>
        <p:txBody>
          <a:bodyPr/>
          <a:lstStyle/>
          <a:p>
            <a:r>
              <a:rPr lang="en-US"/>
              <a:t>In BFO, instances of material entities: </a:t>
            </a:r>
          </a:p>
          <a:p>
            <a:pPr lvl="1"/>
            <a:endParaRPr lang="en-US" sz="2800"/>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2FC94DFC-C11C-AE39-7838-746BA01CF193}"/>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12486493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endParaRPr lang="en-US" sz="2800"/>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A27F3DD3-1ED2-4994-E925-AED2E4FE45C8}"/>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12799482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B1804-EFF9-3FAE-0888-33D5AA290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2B0A3-C221-F529-A48F-36BA28E0DCF0}"/>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5A4CA3A7-8EEE-16AA-60B0-21A8E6785987}"/>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a:t>
            </a:r>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0EE06D4C-8CF2-8E9E-A1F7-EEF784F928FB}"/>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28889750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26CC0-4881-404F-B4C7-A369D4BBE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FD1C9-836C-1CF2-3E19-34E655B6BCDD}"/>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FA99E5B2-7271-6EB4-881A-2454EF94FF1A}"/>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a:t>
            </a:r>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900127D0-7535-E9C8-68D0-192E298BE920}"/>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36993236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6EF96-D367-B0D9-EB6C-76C0EFD06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9AE91-4B60-3662-7403-C68263DB19DE}"/>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C74A82FE-B275-C714-DE33-4B3AA60C5FE1}"/>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occupy</a:t>
            </a:r>
            <a:br>
              <a:rPr lang="en-US" sz="2800"/>
            </a:br>
            <a:r>
              <a:rPr lang="en-US" sz="2800"/>
              <a:t>different locations, etc. </a:t>
            </a:r>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0933C0D1-1FB9-1AA6-7A90-3250D67F28E1}"/>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1412606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process&#10;&#10;Description automatically generated">
            <a:extLst>
              <a:ext uri="{FF2B5EF4-FFF2-40B4-BE49-F238E27FC236}">
                <a16:creationId xmlns:a16="http://schemas.microsoft.com/office/drawing/2014/main" id="{B3642D52-7B4D-13B0-726A-D099771685C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66248" y="1033307"/>
            <a:ext cx="5025752" cy="4791386"/>
          </a:xfrm>
          <a:prstGeom prst="rect">
            <a:avLst/>
          </a:prstGeom>
        </p:spPr>
      </p:pic>
      <p:pic>
        <p:nvPicPr>
          <p:cNvPr id="11" name="Picture 10">
            <a:extLst>
              <a:ext uri="{FF2B5EF4-FFF2-40B4-BE49-F238E27FC236}">
                <a16:creationId xmlns:a16="http://schemas.microsoft.com/office/drawing/2014/main" id="{841201FF-2916-7DDC-1487-C3013AD808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34803" y="570918"/>
            <a:ext cx="7581900" cy="836832"/>
          </a:xfrm>
          <a:prstGeom prst="rect">
            <a:avLst/>
          </a:prstGeom>
        </p:spPr>
      </p:pic>
      <p:pic>
        <p:nvPicPr>
          <p:cNvPr id="13" name="Picture 12">
            <a:extLst>
              <a:ext uri="{FF2B5EF4-FFF2-40B4-BE49-F238E27FC236}">
                <a16:creationId xmlns:a16="http://schemas.microsoft.com/office/drawing/2014/main" id="{AF5D297B-6E16-3FF1-0731-FC5D6AEC9E2D}"/>
              </a:ext>
            </a:extLst>
          </p:cNvPr>
          <p:cNvPicPr>
            <a:picLocks noChangeAspect="1"/>
          </p:cNvPicPr>
          <p:nvPr/>
        </p:nvPicPr>
        <p:blipFill>
          <a:blip r:embed="rId4"/>
          <a:stretch>
            <a:fillRect/>
          </a:stretch>
        </p:blipFill>
        <p:spPr>
          <a:xfrm>
            <a:off x="111258" y="2766735"/>
            <a:ext cx="7581900" cy="889000"/>
          </a:xfrm>
          <a:prstGeom prst="rect">
            <a:avLst/>
          </a:prstGeom>
        </p:spPr>
      </p:pic>
      <p:pic>
        <p:nvPicPr>
          <p:cNvPr id="15" name="Picture 14" descr="A close up of a text&#10;&#10;Description automatically generated">
            <a:extLst>
              <a:ext uri="{FF2B5EF4-FFF2-40B4-BE49-F238E27FC236}">
                <a16:creationId xmlns:a16="http://schemas.microsoft.com/office/drawing/2014/main" id="{98743892-E075-8B21-DF40-DFC7D30351DA}"/>
              </a:ext>
            </a:extLst>
          </p:cNvPr>
          <p:cNvPicPr>
            <a:picLocks noChangeAspect="1"/>
          </p:cNvPicPr>
          <p:nvPr/>
        </p:nvPicPr>
        <p:blipFill>
          <a:blip r:embed="rId5"/>
          <a:stretch>
            <a:fillRect/>
          </a:stretch>
        </p:blipFill>
        <p:spPr>
          <a:xfrm>
            <a:off x="1584302" y="5222039"/>
            <a:ext cx="7330375" cy="1005655"/>
          </a:xfrm>
          <a:prstGeom prst="rect">
            <a:avLst/>
          </a:prstGeom>
        </p:spPr>
      </p:pic>
      <p:cxnSp>
        <p:nvCxnSpPr>
          <p:cNvPr id="4" name="Straight Arrow Connector 3">
            <a:extLst>
              <a:ext uri="{FF2B5EF4-FFF2-40B4-BE49-F238E27FC236}">
                <a16:creationId xmlns:a16="http://schemas.microsoft.com/office/drawing/2014/main" id="{BA504FAC-1018-1651-62DF-0D741324050B}"/>
              </a:ext>
            </a:extLst>
          </p:cNvPr>
          <p:cNvCxnSpPr>
            <a:cxnSpLocks/>
          </p:cNvCxnSpPr>
          <p:nvPr/>
        </p:nvCxnSpPr>
        <p:spPr>
          <a:xfrm>
            <a:off x="5671595" y="1407750"/>
            <a:ext cx="3243082" cy="124289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250E01F-39B3-2168-7FEC-0C04D9E2E5E6}"/>
              </a:ext>
            </a:extLst>
          </p:cNvPr>
          <p:cNvCxnSpPr>
            <a:cxnSpLocks/>
          </p:cNvCxnSpPr>
          <p:nvPr/>
        </p:nvCxnSpPr>
        <p:spPr>
          <a:xfrm>
            <a:off x="7060557" y="3487480"/>
            <a:ext cx="3090440" cy="0"/>
          </a:xfrm>
          <a:prstGeom prst="straightConnector1">
            <a:avLst/>
          </a:prstGeom>
          <a:ln w="38100">
            <a:solidFill>
              <a:srgbClr val="FF0000"/>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1B857AE-70D2-F629-B83D-45DD08F704D0}"/>
              </a:ext>
            </a:extLst>
          </p:cNvPr>
          <p:cNvCxnSpPr>
            <a:cxnSpLocks/>
          </p:cNvCxnSpPr>
          <p:nvPr/>
        </p:nvCxnSpPr>
        <p:spPr>
          <a:xfrm flipV="1">
            <a:off x="6308203" y="4478400"/>
            <a:ext cx="1384955" cy="163150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70D5ECD-FC1F-A983-49CE-3D7C11946C20}"/>
              </a:ext>
            </a:extLst>
          </p:cNvPr>
          <p:cNvSpPr txBox="1"/>
          <p:nvPr/>
        </p:nvSpPr>
        <p:spPr>
          <a:xfrm>
            <a:off x="7866778" y="45531"/>
            <a:ext cx="343715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FOR MACHINES</a:t>
            </a:r>
          </a:p>
        </p:txBody>
      </p:sp>
    </p:spTree>
    <p:extLst>
      <p:ext uri="{BB962C8B-B14F-4D97-AF65-F5344CB8AC3E}">
        <p14:creationId xmlns:p14="http://schemas.microsoft.com/office/powerpoint/2010/main" val="2094841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C5B21-E2B3-C49D-474D-ECC4D02C6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E59E9-57C3-3811-6B1B-E25351E55A72}"/>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BA5E4EC5-FB19-EEF5-7203-36CFD86C3C9B}"/>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occupy</a:t>
            </a:r>
            <a:br>
              <a:rPr lang="en-US" sz="2800"/>
            </a:br>
            <a:r>
              <a:rPr lang="en-US" sz="2800"/>
              <a:t>different locations, etc. over the course </a:t>
            </a:r>
            <a:br>
              <a:rPr lang="en-US" sz="2800"/>
            </a:br>
            <a:r>
              <a:rPr lang="en-US" sz="2800"/>
              <a:t>of their history</a:t>
            </a:r>
          </a:p>
          <a:p>
            <a:pPr lvl="1"/>
            <a:endParaRPr lang="en-US" sz="2800"/>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DAE2A62E-7F1A-2B71-8A1F-4A135B1AB67E}"/>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6849173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4D00C-FBB3-CFD6-2AB3-CD75F3473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7D88-31F9-61FE-0A52-8F41BEE5327F}"/>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C73490EF-EFC4-C317-9C25-C7E2D99EC325}"/>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occupy</a:t>
            </a:r>
            <a:br>
              <a:rPr lang="en-US" sz="2800"/>
            </a:br>
            <a:r>
              <a:rPr lang="en-US" sz="2800"/>
              <a:t>different locations, etc. over the course </a:t>
            </a:r>
            <a:br>
              <a:rPr lang="en-US" sz="2800"/>
            </a:br>
            <a:r>
              <a:rPr lang="en-US" sz="2800"/>
              <a:t>of their history</a:t>
            </a:r>
          </a:p>
          <a:p>
            <a:pPr lvl="1"/>
            <a:endParaRPr lang="en-US" sz="2800"/>
          </a:p>
          <a:p>
            <a:pPr lvl="1"/>
            <a:endParaRPr lang="en-US" sz="2800"/>
          </a:p>
          <a:p>
            <a:r>
              <a:rPr lang="en-US"/>
              <a:t>An apple in an orchard ripens, reddens, </a:t>
            </a:r>
            <a:br>
              <a:rPr lang="en-US"/>
            </a:br>
            <a:r>
              <a:rPr lang="en-US"/>
              <a:t>and sweetens, before spoiling, developing </a:t>
            </a:r>
            <a:br>
              <a:rPr lang="en-US"/>
            </a:br>
            <a:r>
              <a:rPr lang="en-US"/>
              <a:t>blotches, etc. on a fruit basket</a:t>
            </a:r>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EF16A1D5-C121-A9F3-8166-041C97C32954}"/>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29110050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3071-796C-57CE-E69A-A180102C6F53}"/>
              </a:ext>
            </a:extLst>
          </p:cNvPr>
          <p:cNvSpPr>
            <a:spLocks noGrp="1"/>
          </p:cNvSpPr>
          <p:nvPr>
            <p:ph type="title"/>
          </p:nvPr>
        </p:nvSpPr>
        <p:spPr/>
        <p:txBody>
          <a:bodyPr/>
          <a:lstStyle/>
          <a:p>
            <a:r>
              <a:rPr lang="en-US"/>
              <a:t>Processes Do Not Change</a:t>
            </a:r>
          </a:p>
        </p:txBody>
      </p:sp>
      <p:sp>
        <p:nvSpPr>
          <p:cNvPr id="3" name="Content Placeholder 2">
            <a:extLst>
              <a:ext uri="{FF2B5EF4-FFF2-40B4-BE49-F238E27FC236}">
                <a16:creationId xmlns:a16="http://schemas.microsoft.com/office/drawing/2014/main" id="{A7E82581-4F47-EA40-B006-6BE196707A1B}"/>
              </a:ext>
            </a:extLst>
          </p:cNvPr>
          <p:cNvSpPr>
            <a:spLocks noGrp="1"/>
          </p:cNvSpPr>
          <p:nvPr>
            <p:ph idx="1"/>
          </p:nvPr>
        </p:nvSpPr>
        <p:spPr/>
        <p:txBody>
          <a:bodyPr>
            <a:normAutofit/>
          </a:bodyPr>
          <a:lstStyle/>
          <a:p>
            <a:r>
              <a:rPr lang="en-US"/>
              <a:t>An intuitive understanding of change is the gain or loss of specifically dependent continuants</a:t>
            </a:r>
          </a:p>
          <a:p>
            <a:endParaRPr lang="en-US"/>
          </a:p>
          <a:p>
            <a:r>
              <a:rPr lang="en-US"/>
              <a:t>In BFO, occurrents do not bear specifically dependent continuants, and so cannot – strictly speaking – gain or lose them</a:t>
            </a:r>
          </a:p>
          <a:p>
            <a:pPr marL="0" indent="0">
              <a:buNone/>
            </a:pPr>
            <a:endParaRPr lang="en-US"/>
          </a:p>
        </p:txBody>
      </p:sp>
    </p:spTree>
    <p:extLst>
      <p:ext uri="{BB962C8B-B14F-4D97-AF65-F5344CB8AC3E}">
        <p14:creationId xmlns:p14="http://schemas.microsoft.com/office/powerpoint/2010/main" val="17683968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2EAB1-FA9E-193D-0DFF-49247C2D1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61A02-F190-0589-8BDE-D8BF1EB4BC6B}"/>
              </a:ext>
            </a:extLst>
          </p:cNvPr>
          <p:cNvSpPr>
            <a:spLocks noGrp="1"/>
          </p:cNvSpPr>
          <p:nvPr>
            <p:ph type="title"/>
          </p:nvPr>
        </p:nvSpPr>
        <p:spPr/>
        <p:txBody>
          <a:bodyPr/>
          <a:lstStyle/>
          <a:p>
            <a:r>
              <a:rPr lang="en-US"/>
              <a:t>Processes are Changes</a:t>
            </a:r>
          </a:p>
        </p:txBody>
      </p:sp>
      <p:sp>
        <p:nvSpPr>
          <p:cNvPr id="3" name="Content Placeholder 2">
            <a:extLst>
              <a:ext uri="{FF2B5EF4-FFF2-40B4-BE49-F238E27FC236}">
                <a16:creationId xmlns:a16="http://schemas.microsoft.com/office/drawing/2014/main" id="{E6B50543-1CB7-4028-C73D-4FFB3A97A7EC}"/>
              </a:ext>
            </a:extLst>
          </p:cNvPr>
          <p:cNvSpPr>
            <a:spLocks noGrp="1"/>
          </p:cNvSpPr>
          <p:nvPr>
            <p:ph idx="1"/>
          </p:nvPr>
        </p:nvSpPr>
        <p:spPr/>
        <p:txBody>
          <a:bodyPr>
            <a:normAutofit/>
          </a:bodyPr>
          <a:lstStyle/>
          <a:p>
            <a:r>
              <a:rPr lang="en-US"/>
              <a:t>As a consequence, characterizing: </a:t>
            </a:r>
          </a:p>
          <a:p>
            <a:pPr lvl="1"/>
            <a:r>
              <a:rPr lang="en-US"/>
              <a:t>increasing velocity of this vehicle </a:t>
            </a:r>
          </a:p>
          <a:p>
            <a:pPr lvl="1"/>
            <a:r>
              <a:rPr lang="en-US"/>
              <a:t>changing direction of this airplane </a:t>
            </a:r>
          </a:p>
          <a:p>
            <a:pPr lvl="1"/>
            <a:r>
              <a:rPr lang="en-US"/>
              <a:t>lowered volume of this alarm </a:t>
            </a:r>
          </a:p>
          <a:p>
            <a:pPr lvl="1"/>
            <a:endParaRPr lang="en-US"/>
          </a:p>
          <a:p>
            <a:r>
              <a:rPr lang="en-US"/>
              <a:t>Are not understood in terms of properties of processes</a:t>
            </a:r>
          </a:p>
          <a:p>
            <a:endParaRPr lang="en-US"/>
          </a:p>
          <a:p>
            <a:r>
              <a:rPr lang="en-US"/>
              <a:t>In BFO, processes do not change, they </a:t>
            </a:r>
            <a:r>
              <a:rPr lang="en-US" i="1"/>
              <a:t>are</a:t>
            </a:r>
            <a:r>
              <a:rPr lang="en-US"/>
              <a:t> changes</a:t>
            </a:r>
          </a:p>
        </p:txBody>
      </p:sp>
    </p:spTree>
    <p:extLst>
      <p:ext uri="{BB962C8B-B14F-4D97-AF65-F5344CB8AC3E}">
        <p14:creationId xmlns:p14="http://schemas.microsoft.com/office/powerpoint/2010/main" val="35282662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3C94-20AB-D722-A763-F779CF432D96}"/>
              </a:ext>
            </a:extLst>
          </p:cNvPr>
          <p:cNvSpPr>
            <a:spLocks noGrp="1"/>
          </p:cNvSpPr>
          <p:nvPr>
            <p:ph type="title"/>
          </p:nvPr>
        </p:nvSpPr>
        <p:spPr/>
        <p:txBody>
          <a:bodyPr/>
          <a:lstStyle/>
          <a:p>
            <a:r>
              <a:rPr lang="en-US"/>
              <a:t>Participants Do Change</a:t>
            </a:r>
          </a:p>
        </p:txBody>
      </p:sp>
      <p:pic>
        <p:nvPicPr>
          <p:cNvPr id="7" name="Picture 6" descr="A black text on a white background&#10;&#10;Description automatically generated">
            <a:extLst>
              <a:ext uri="{FF2B5EF4-FFF2-40B4-BE49-F238E27FC236}">
                <a16:creationId xmlns:a16="http://schemas.microsoft.com/office/drawing/2014/main" id="{F0CB44CC-80E5-4B0F-9D76-DE7B4493AE6F}"/>
              </a:ext>
            </a:extLst>
          </p:cNvPr>
          <p:cNvPicPr>
            <a:picLocks noChangeAspect="1"/>
          </p:cNvPicPr>
          <p:nvPr/>
        </p:nvPicPr>
        <p:blipFill>
          <a:blip r:embed="rId2"/>
          <a:stretch>
            <a:fillRect/>
          </a:stretch>
        </p:blipFill>
        <p:spPr>
          <a:xfrm>
            <a:off x="471701" y="2864299"/>
            <a:ext cx="10768290" cy="2053487"/>
          </a:xfrm>
          <a:prstGeom prst="rect">
            <a:avLst/>
          </a:prstGeom>
        </p:spPr>
      </p:pic>
    </p:spTree>
    <p:extLst>
      <p:ext uri="{BB962C8B-B14F-4D97-AF65-F5344CB8AC3E}">
        <p14:creationId xmlns:p14="http://schemas.microsoft.com/office/powerpoint/2010/main" val="42701606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B238-001E-A755-30CB-012BC0FE7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16B3C-C52B-E71E-4610-34EE251435AE}"/>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CB67F759-9ED7-F6BA-608A-0FB90F4783D6}"/>
              </a:ext>
            </a:extLst>
          </p:cNvPr>
          <p:cNvPicPr>
            <a:picLocks noGrp="1" noChangeAspect="1"/>
          </p:cNvPicPr>
          <p:nvPr>
            <p:ph idx="1"/>
          </p:nvPr>
        </p:nvPicPr>
        <p:blipFill>
          <a:blip r:embed="rId2"/>
          <a:stretch>
            <a:fillRect/>
          </a:stretch>
        </p:blipFill>
        <p:spPr>
          <a:xfrm>
            <a:off x="2206388" y="1424378"/>
            <a:ext cx="7779224" cy="5433622"/>
          </a:xfrm>
        </p:spPr>
      </p:pic>
    </p:spTree>
    <p:extLst>
      <p:ext uri="{BB962C8B-B14F-4D97-AF65-F5344CB8AC3E}">
        <p14:creationId xmlns:p14="http://schemas.microsoft.com/office/powerpoint/2010/main" val="18026691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35DC1-6BCD-363C-86AB-8450B50AE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8E79F-A45B-9CDA-74E1-DDB3D13416F2}"/>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0B748F3E-333C-C1AD-8513-ECBFB0B5CD37}"/>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BA76637A-9DAB-1174-4839-26CF9BD5BE49}"/>
              </a:ext>
            </a:extLst>
          </p:cNvPr>
          <p:cNvSpPr txBox="1">
            <a:spLocks noChangeArrowheads="1"/>
          </p:cNvSpPr>
          <p:nvPr/>
        </p:nvSpPr>
        <p:spPr bwMode="auto">
          <a:xfrm>
            <a:off x="1075687" y="1690688"/>
            <a:ext cx="38047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The flower participates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 a withering process</a:t>
            </a:r>
          </a:p>
        </p:txBody>
      </p:sp>
    </p:spTree>
    <p:extLst>
      <p:ext uri="{BB962C8B-B14F-4D97-AF65-F5344CB8AC3E}">
        <p14:creationId xmlns:p14="http://schemas.microsoft.com/office/powerpoint/2010/main" val="20107976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F1ACA-7E2B-1007-A9CC-4EB09CC0E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98B3A-E189-F34D-8A3C-EFF3A49203AF}"/>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7A8C07F3-D04B-9374-69B1-21E65C064566}"/>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ECF53261-5322-8936-4532-A0A7DBE8D98F}"/>
              </a:ext>
            </a:extLst>
          </p:cNvPr>
          <p:cNvSpPr txBox="1">
            <a:spLocks noChangeArrowheads="1"/>
          </p:cNvSpPr>
          <p:nvPr/>
        </p:nvSpPr>
        <p:spPr bwMode="auto">
          <a:xfrm>
            <a:off x="1028627" y="1690688"/>
            <a:ext cx="37351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Bearing an instance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red over one interval</a:t>
            </a:r>
          </a:p>
        </p:txBody>
      </p:sp>
    </p:spTree>
    <p:extLst>
      <p:ext uri="{BB962C8B-B14F-4D97-AF65-F5344CB8AC3E}">
        <p14:creationId xmlns:p14="http://schemas.microsoft.com/office/powerpoint/2010/main" val="12265742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E245-59FF-835F-DCCF-13EB19D89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7F9F44-227A-CE11-92F4-52DD2753938E}"/>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45093A15-890E-9576-E3C8-42AA69836067}"/>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9E87876E-580C-B5D8-5DAF-7004DB502077}"/>
              </a:ext>
            </a:extLst>
          </p:cNvPr>
          <p:cNvSpPr txBox="1">
            <a:spLocks noChangeArrowheads="1"/>
          </p:cNvSpPr>
          <p:nvPr/>
        </p:nvSpPr>
        <p:spPr bwMode="auto">
          <a:xfrm>
            <a:off x="508763" y="1690688"/>
            <a:ext cx="43654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That is later an instance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brown over another</a:t>
            </a:r>
          </a:p>
        </p:txBody>
      </p:sp>
    </p:spTree>
    <p:extLst>
      <p:ext uri="{BB962C8B-B14F-4D97-AF65-F5344CB8AC3E}">
        <p14:creationId xmlns:p14="http://schemas.microsoft.com/office/powerpoint/2010/main" val="41396367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A0896-2B80-5F62-5517-FB3F4D99B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1FBFB-85FE-6094-9650-BB0B6C226A13}"/>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46F630EB-0C35-7932-C967-B18AC823AEBC}"/>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2582A4A2-CFE5-4534-D5FA-851866A33262}"/>
              </a:ext>
            </a:extLst>
          </p:cNvPr>
          <p:cNvSpPr txBox="1">
            <a:spLocks noChangeArrowheads="1"/>
          </p:cNvSpPr>
          <p:nvPr/>
        </p:nvSpPr>
        <p:spPr bwMode="auto">
          <a:xfrm>
            <a:off x="799617" y="1690688"/>
            <a:ext cx="37837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Recall: Determinates vs</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Determinibles</a:t>
            </a:r>
          </a:p>
        </p:txBody>
      </p:sp>
    </p:spTree>
    <p:extLst>
      <p:ext uri="{BB962C8B-B14F-4D97-AF65-F5344CB8AC3E}">
        <p14:creationId xmlns:p14="http://schemas.microsoft.com/office/powerpoint/2010/main" val="58913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F07B6-D258-AD9B-CCE3-903A29DFED17}"/>
            </a:ext>
          </a:extLst>
        </p:cNvPr>
        <p:cNvGrpSpPr/>
        <p:nvPr/>
      </p:nvGrpSpPr>
      <p:grpSpPr>
        <a:xfrm>
          <a:off x="0" y="0"/>
          <a:ext cx="0" cy="0"/>
          <a:chOff x="0" y="0"/>
          <a:chExt cx="0" cy="0"/>
        </a:xfrm>
      </p:grpSpPr>
      <p:pic>
        <p:nvPicPr>
          <p:cNvPr id="14" name="Picture 13" descr="A person with a beard&#10;&#10;Description automatically generated">
            <a:extLst>
              <a:ext uri="{FF2B5EF4-FFF2-40B4-BE49-F238E27FC236}">
                <a16:creationId xmlns:a16="http://schemas.microsoft.com/office/drawing/2014/main" id="{41A76F59-DD21-BB6C-0B8E-07B875A9DC25}"/>
              </a:ext>
            </a:extLst>
          </p:cNvPr>
          <p:cNvPicPr>
            <a:picLocks noChangeAspect="1"/>
          </p:cNvPicPr>
          <p:nvPr/>
        </p:nvPicPr>
        <p:blipFill>
          <a:blip r:embed="rId2"/>
          <a:stretch>
            <a:fillRect/>
          </a:stretch>
        </p:blipFill>
        <p:spPr>
          <a:xfrm>
            <a:off x="317327" y="1972428"/>
            <a:ext cx="4406681" cy="4090589"/>
          </a:xfrm>
          <a:prstGeom prst="rect">
            <a:avLst/>
          </a:prstGeom>
        </p:spPr>
      </p:pic>
      <p:sp>
        <p:nvSpPr>
          <p:cNvPr id="15" name="TextBox 14">
            <a:extLst>
              <a:ext uri="{FF2B5EF4-FFF2-40B4-BE49-F238E27FC236}">
                <a16:creationId xmlns:a16="http://schemas.microsoft.com/office/drawing/2014/main" id="{3CDE33D3-6387-AE6D-5759-B8D3AD799EEB}"/>
              </a:ext>
            </a:extLst>
          </p:cNvPr>
          <p:cNvSpPr txBox="1"/>
          <p:nvPr/>
        </p:nvSpPr>
        <p:spPr>
          <a:xfrm>
            <a:off x="4724008" y="2248007"/>
            <a:ext cx="7287178" cy="3231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John Beverley, PhD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Co-Director</a:t>
            </a:r>
            <a:r>
              <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National Center for Ontological Research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Assistant Professor</a:t>
            </a:r>
            <a:r>
              <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University at Buffalo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Associate Director</a:t>
            </a:r>
            <a:r>
              <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Institute of AI and Data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Garamond" panose="02020404030301010803" pitchFamily="18" charset="0"/>
              </a:rPr>
              <a:t>CEO, </a:t>
            </a:r>
            <a:r>
              <a:rPr lang="en-US" sz="2800" i="1">
                <a:solidFill>
                  <a:prstClr val="black"/>
                </a:solidFill>
                <a:latin typeface="Garamond" panose="02020404030301010803" pitchFamily="18" charset="0"/>
              </a:rPr>
              <a:t>Acacia Knowledge Systems Inc. </a:t>
            </a:r>
            <a:endPar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0" name="TextBox 19">
            <a:extLst>
              <a:ext uri="{FF2B5EF4-FFF2-40B4-BE49-F238E27FC236}">
                <a16:creationId xmlns:a16="http://schemas.microsoft.com/office/drawing/2014/main" id="{51B20BC8-528D-E047-3A2B-CA2EE087601A}"/>
              </a:ext>
            </a:extLst>
          </p:cNvPr>
          <p:cNvSpPr txBox="1"/>
          <p:nvPr/>
        </p:nvSpPr>
        <p:spPr>
          <a:xfrm>
            <a:off x="4192044" y="184087"/>
            <a:ext cx="38079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INSTRUCTOR</a:t>
            </a:r>
          </a:p>
        </p:txBody>
      </p:sp>
    </p:spTree>
    <p:extLst>
      <p:ext uri="{BB962C8B-B14F-4D97-AF65-F5344CB8AC3E}">
        <p14:creationId xmlns:p14="http://schemas.microsoft.com/office/powerpoint/2010/main" val="3554728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28625-63A8-0455-11D1-FFD0CA368EB8}"/>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FE5F888F-F887-56B9-3A85-BCC5E7F14D8B}"/>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BFF31AE7-C461-72AA-58D9-7F8FCAC888AB}"/>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21BDD2E0-534C-CEBF-26EE-727164CAB93C}"/>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INTEROPERABILITY STRATEGIES ARE NOT NEW</a:t>
            </a:r>
          </a:p>
          <a:p>
            <a:endParaRPr lang="en-US"/>
          </a:p>
        </p:txBody>
      </p:sp>
    </p:spTree>
    <p:extLst>
      <p:ext uri="{BB962C8B-B14F-4D97-AF65-F5344CB8AC3E}">
        <p14:creationId xmlns:p14="http://schemas.microsoft.com/office/powerpoint/2010/main" val="10020788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372-BBC1-431E-585F-54A6820D7A3D}"/>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92789A0-17B6-AA1C-4E54-59B5EA4A0547}"/>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9E583532-0E10-6F14-372F-FDAF59FF4031}"/>
              </a:ext>
            </a:extLst>
          </p:cNvPr>
          <p:cNvSpPr>
            <a:spLocks noGrp="1"/>
          </p:cNvSpPr>
          <p:nvPr>
            <p:ph type="title"/>
          </p:nvPr>
        </p:nvSpPr>
        <p:spPr>
          <a:xfrm>
            <a:off x="838200" y="365125"/>
            <a:ext cx="10515600" cy="1325563"/>
          </a:xfrm>
        </p:spPr>
        <p:txBody>
          <a:bodyPr/>
          <a:lstStyle/>
          <a:p>
            <a:r>
              <a:rPr lang="en-US"/>
              <a:t>Spatiotemporal Region</a:t>
            </a:r>
          </a:p>
        </p:txBody>
      </p:sp>
      <p:sp>
        <p:nvSpPr>
          <p:cNvPr id="5" name="Oval 4">
            <a:extLst>
              <a:ext uri="{FF2B5EF4-FFF2-40B4-BE49-F238E27FC236}">
                <a16:creationId xmlns:a16="http://schemas.microsoft.com/office/drawing/2014/main" id="{74C92F15-D6B5-6C07-6AAB-83F355191E1A}"/>
              </a:ext>
            </a:extLst>
          </p:cNvPr>
          <p:cNvSpPr/>
          <p:nvPr/>
        </p:nvSpPr>
        <p:spPr>
          <a:xfrm>
            <a:off x="10021403" y="3111290"/>
            <a:ext cx="1413852" cy="63541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7556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Spatiotemporal Region</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883978"/>
          </a:xfrm>
        </p:spPr>
        <p:txBody>
          <a:bodyPr/>
          <a:lstStyle/>
          <a:p>
            <a:r>
              <a:rPr lang="en-US"/>
              <a:t>The history of a material entity occupies </a:t>
            </a:r>
            <a:br>
              <a:rPr lang="en-US"/>
            </a:br>
            <a:r>
              <a:rPr lang="en-US"/>
              <a:t>some </a:t>
            </a:r>
            <a:r>
              <a:rPr lang="en-US" b="1">
                <a:solidFill>
                  <a:srgbClr val="FF0000"/>
                </a:solidFill>
              </a:rPr>
              <a:t>spatiotemporal region</a:t>
            </a:r>
          </a:p>
          <a:p>
            <a:endParaRPr lang="en-US" b="1" i="1"/>
          </a:p>
          <a:p>
            <a:r>
              <a:rPr lang="en-US"/>
              <a:t>Which</a:t>
            </a:r>
            <a:r>
              <a:rPr lang="en-US" b="1" i="1"/>
              <a:t> </a:t>
            </a:r>
            <a:r>
              <a:rPr lang="en-US"/>
              <a:t>is an occurrent part of the </a:t>
            </a:r>
            <a:br>
              <a:rPr lang="en-US"/>
            </a:br>
            <a:r>
              <a:rPr lang="en-US"/>
              <a:t>instance spacetime</a:t>
            </a:r>
            <a:r>
              <a:rPr lang="en-US" baseline="-25000"/>
              <a:t>R</a:t>
            </a:r>
            <a:endParaRPr lang="en-US"/>
          </a:p>
          <a:p>
            <a:pPr marL="0" indent="0">
              <a:buNone/>
            </a:pPr>
            <a:endParaRPr lang="en-US"/>
          </a:p>
          <a:p>
            <a:r>
              <a:rPr lang="en-US"/>
              <a:t>Spatiotemporal regions have both </a:t>
            </a:r>
            <a:r>
              <a:rPr lang="en-US" b="1">
                <a:solidFill>
                  <a:schemeClr val="accent6"/>
                </a:solidFill>
              </a:rPr>
              <a:t>spatial</a:t>
            </a:r>
            <a:r>
              <a:rPr lang="en-US"/>
              <a:t> </a:t>
            </a:r>
            <a:br>
              <a:rPr lang="en-US"/>
            </a:br>
            <a:r>
              <a:rPr lang="en-US"/>
              <a:t>and </a:t>
            </a:r>
            <a:r>
              <a:rPr lang="en-US" b="1">
                <a:solidFill>
                  <a:schemeClr val="accent6"/>
                </a:solidFill>
              </a:rPr>
              <a:t>temporal</a:t>
            </a:r>
            <a:r>
              <a:rPr lang="en-US" i="1"/>
              <a:t> </a:t>
            </a:r>
            <a:r>
              <a:rPr lang="en-US"/>
              <a:t>extents</a:t>
            </a:r>
          </a:p>
          <a:p>
            <a:endParaRPr lang="en-US"/>
          </a:p>
          <a:p>
            <a:endParaRPr lang="en-US"/>
          </a:p>
          <a:p>
            <a:endParaRPr lang="en-US"/>
          </a:p>
          <a:p>
            <a:endParaRPr lang="en-US"/>
          </a:p>
          <a:p>
            <a:endParaRPr lang="en-US"/>
          </a:p>
          <a:p>
            <a:pPr lvl="1"/>
            <a:endParaRPr lang="en-US"/>
          </a:p>
        </p:txBody>
      </p:sp>
      <p:pic>
        <p:nvPicPr>
          <p:cNvPr id="8" name="Picture 7" descr="A group of men standing on stairs&#10;&#10;Description automatically generated">
            <a:extLst>
              <a:ext uri="{FF2B5EF4-FFF2-40B4-BE49-F238E27FC236}">
                <a16:creationId xmlns:a16="http://schemas.microsoft.com/office/drawing/2014/main" id="{5C69FED5-1C1A-075C-3E09-D63EED3588C2}"/>
              </a:ext>
            </a:extLst>
          </p:cNvPr>
          <p:cNvPicPr>
            <a:picLocks noChangeAspect="1"/>
          </p:cNvPicPr>
          <p:nvPr/>
        </p:nvPicPr>
        <p:blipFill>
          <a:blip r:embed="rId2"/>
          <a:stretch>
            <a:fillRect/>
          </a:stretch>
        </p:blipFill>
        <p:spPr>
          <a:xfrm>
            <a:off x="7563678" y="1297311"/>
            <a:ext cx="4393095" cy="5412292"/>
          </a:xfrm>
          <a:prstGeom prst="rect">
            <a:avLst/>
          </a:prstGeom>
        </p:spPr>
      </p:pic>
    </p:spTree>
    <p:extLst>
      <p:ext uri="{BB962C8B-B14F-4D97-AF65-F5344CB8AC3E}">
        <p14:creationId xmlns:p14="http://schemas.microsoft.com/office/powerpoint/2010/main" val="37769496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Spatiotemporal Region</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883978"/>
          </a:xfrm>
        </p:spPr>
        <p:txBody>
          <a:bodyPr>
            <a:normAutofit/>
          </a:bodyPr>
          <a:lstStyle/>
          <a:p>
            <a:r>
              <a:rPr lang="en-US"/>
              <a:t>The apple occupies a spatial region </a:t>
            </a:r>
            <a:r>
              <a:rPr lang="en-US" i="1"/>
              <a:t>r</a:t>
            </a:r>
            <a:endParaRPr lang="en-US"/>
          </a:p>
          <a:p>
            <a:endParaRPr lang="en-US"/>
          </a:p>
          <a:p>
            <a:r>
              <a:rPr lang="en-US"/>
              <a:t>The history of that apple occupies a temporal region </a:t>
            </a:r>
            <a:r>
              <a:rPr lang="en-US" i="1"/>
              <a:t>t</a:t>
            </a:r>
            <a:endParaRPr lang="en-US"/>
          </a:p>
          <a:p>
            <a:endParaRPr lang="en-US"/>
          </a:p>
          <a:p>
            <a:r>
              <a:rPr lang="en-US"/>
              <a:t>The history of that apple occupies a spatiotemporal region </a:t>
            </a:r>
            <a:r>
              <a:rPr lang="en-US" i="1"/>
              <a:t>s</a:t>
            </a:r>
            <a:endParaRPr lang="en-US"/>
          </a:p>
          <a:p>
            <a:pPr lvl="1"/>
            <a:r>
              <a:rPr lang="en-US" sz="2800" i="1"/>
              <a:t>s</a:t>
            </a:r>
            <a:r>
              <a:rPr lang="en-US" sz="2800"/>
              <a:t> spatially projects onto </a:t>
            </a:r>
            <a:r>
              <a:rPr lang="en-US" sz="2800" i="1"/>
              <a:t>r</a:t>
            </a:r>
          </a:p>
          <a:p>
            <a:pPr lvl="1"/>
            <a:r>
              <a:rPr lang="en-US" sz="2800" i="1"/>
              <a:t>s </a:t>
            </a:r>
            <a:r>
              <a:rPr lang="en-US" sz="2800"/>
              <a:t>temporally projects onto </a:t>
            </a:r>
            <a:r>
              <a:rPr lang="en-US" sz="2800" i="1"/>
              <a:t>t</a:t>
            </a:r>
          </a:p>
          <a:p>
            <a:endParaRPr lang="en-US" i="1"/>
          </a:p>
          <a:p>
            <a:endParaRPr lang="en-US"/>
          </a:p>
          <a:p>
            <a:endParaRPr lang="en-US"/>
          </a:p>
          <a:p>
            <a:endParaRPr lang="en-US"/>
          </a:p>
          <a:p>
            <a:endParaRPr lang="en-US"/>
          </a:p>
          <a:p>
            <a:endParaRPr lang="en-US"/>
          </a:p>
          <a:p>
            <a:pPr lvl="1"/>
            <a:endParaRPr lang="en-US"/>
          </a:p>
        </p:txBody>
      </p:sp>
      <p:pic>
        <p:nvPicPr>
          <p:cNvPr id="5" name="Graphic 4" descr="Apple with solid fill">
            <a:extLst>
              <a:ext uri="{FF2B5EF4-FFF2-40B4-BE49-F238E27FC236}">
                <a16:creationId xmlns:a16="http://schemas.microsoft.com/office/drawing/2014/main" id="{92BF3E4D-473B-B82E-A7F3-00197682EC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9021" y="2842932"/>
            <a:ext cx="914400" cy="914400"/>
          </a:xfrm>
          <a:prstGeom prst="rect">
            <a:avLst/>
          </a:prstGeom>
        </p:spPr>
      </p:pic>
      <p:pic>
        <p:nvPicPr>
          <p:cNvPr id="6" name="Graphic 5" descr="Apple with solid fill">
            <a:extLst>
              <a:ext uri="{FF2B5EF4-FFF2-40B4-BE49-F238E27FC236}">
                <a16:creationId xmlns:a16="http://schemas.microsoft.com/office/drawing/2014/main" id="{E0EFEA83-6F0E-0AAF-F85E-90DFB2BB5A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29021" y="4326045"/>
            <a:ext cx="914400" cy="914400"/>
          </a:xfrm>
          <a:prstGeom prst="rect">
            <a:avLst/>
          </a:prstGeom>
        </p:spPr>
      </p:pic>
      <p:cxnSp>
        <p:nvCxnSpPr>
          <p:cNvPr id="8" name="Straight Connector 7">
            <a:extLst>
              <a:ext uri="{FF2B5EF4-FFF2-40B4-BE49-F238E27FC236}">
                <a16:creationId xmlns:a16="http://schemas.microsoft.com/office/drawing/2014/main" id="{93BD1C95-542F-C6FE-DE7C-0C01694D4E97}"/>
              </a:ext>
            </a:extLst>
          </p:cNvPr>
          <p:cNvCxnSpPr/>
          <p:nvPr/>
        </p:nvCxnSpPr>
        <p:spPr>
          <a:xfrm>
            <a:off x="9872759" y="2592162"/>
            <a:ext cx="0" cy="1357783"/>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639487C-8399-8D23-BB44-95C56FAE2C16}"/>
              </a:ext>
            </a:extLst>
          </p:cNvPr>
          <p:cNvCxnSpPr/>
          <p:nvPr/>
        </p:nvCxnSpPr>
        <p:spPr>
          <a:xfrm>
            <a:off x="11396758" y="3425462"/>
            <a:ext cx="0" cy="1357783"/>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pic>
        <p:nvPicPr>
          <p:cNvPr id="10" name="Graphic 9" descr="Apple with solid fill">
            <a:extLst>
              <a:ext uri="{FF2B5EF4-FFF2-40B4-BE49-F238E27FC236}">
                <a16:creationId xmlns:a16="http://schemas.microsoft.com/office/drawing/2014/main" id="{D6AC3723-6649-FCB8-C0AD-E206DF702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1821" y="2416144"/>
            <a:ext cx="914400" cy="914400"/>
          </a:xfrm>
          <a:prstGeom prst="rect">
            <a:avLst/>
          </a:prstGeom>
        </p:spPr>
      </p:pic>
      <p:pic>
        <p:nvPicPr>
          <p:cNvPr id="11" name="Graphic 10" descr="Apple with solid fill">
            <a:extLst>
              <a:ext uri="{FF2B5EF4-FFF2-40B4-BE49-F238E27FC236}">
                <a16:creationId xmlns:a16="http://schemas.microsoft.com/office/drawing/2014/main" id="{7210DD9F-37E1-19AA-D626-E4AEA24CB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4621" y="2064933"/>
            <a:ext cx="914400" cy="914400"/>
          </a:xfrm>
          <a:prstGeom prst="rect">
            <a:avLst/>
          </a:prstGeom>
        </p:spPr>
      </p:pic>
      <p:pic>
        <p:nvPicPr>
          <p:cNvPr id="12" name="Graphic 11" descr="Apple with solid fill">
            <a:extLst>
              <a:ext uri="{FF2B5EF4-FFF2-40B4-BE49-F238E27FC236}">
                <a16:creationId xmlns:a16="http://schemas.microsoft.com/office/drawing/2014/main" id="{CB4AD05B-D614-F63A-BDC3-168C66082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0965" y="3520866"/>
            <a:ext cx="914400" cy="914400"/>
          </a:xfrm>
          <a:prstGeom prst="rect">
            <a:avLst/>
          </a:prstGeom>
        </p:spPr>
      </p:pic>
      <p:pic>
        <p:nvPicPr>
          <p:cNvPr id="13" name="Graphic 12" descr="Apple with solid fill">
            <a:extLst>
              <a:ext uri="{FF2B5EF4-FFF2-40B4-BE49-F238E27FC236}">
                <a16:creationId xmlns:a16="http://schemas.microsoft.com/office/drawing/2014/main" id="{1E32DEE1-3BFE-7720-A3EB-5D5ED3F086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953" y="3955302"/>
            <a:ext cx="914400" cy="914400"/>
          </a:xfrm>
          <a:prstGeom prst="rect">
            <a:avLst/>
          </a:prstGeom>
        </p:spPr>
      </p:pic>
      <p:cxnSp>
        <p:nvCxnSpPr>
          <p:cNvPr id="15" name="Straight Arrow Connector 14">
            <a:extLst>
              <a:ext uri="{FF2B5EF4-FFF2-40B4-BE49-F238E27FC236}">
                <a16:creationId xmlns:a16="http://schemas.microsoft.com/office/drawing/2014/main" id="{12C34481-B5C6-96C2-C5DD-D3CCB878AB3D}"/>
              </a:ext>
            </a:extLst>
          </p:cNvPr>
          <p:cNvCxnSpPr>
            <a:cxnSpLocks/>
          </p:cNvCxnSpPr>
          <p:nvPr/>
        </p:nvCxnSpPr>
        <p:spPr>
          <a:xfrm>
            <a:off x="9872759" y="5715637"/>
            <a:ext cx="16706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D37FCA1-12E5-3B3D-AAD7-29E2B61217A6}"/>
              </a:ext>
            </a:extLst>
          </p:cNvPr>
          <p:cNvCxnSpPr>
            <a:cxnSpLocks/>
          </p:cNvCxnSpPr>
          <p:nvPr/>
        </p:nvCxnSpPr>
        <p:spPr>
          <a:xfrm>
            <a:off x="10482359" y="2592162"/>
            <a:ext cx="0" cy="1290795"/>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9530ADE-A5A3-C314-F0BF-939498FFD0FA}"/>
              </a:ext>
            </a:extLst>
          </p:cNvPr>
          <p:cNvCxnSpPr/>
          <p:nvPr/>
        </p:nvCxnSpPr>
        <p:spPr>
          <a:xfrm>
            <a:off x="10919681" y="2968262"/>
            <a:ext cx="0" cy="1357783"/>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1258ADD-0AB7-3F85-66A0-D755F4FC5EBE}"/>
              </a:ext>
            </a:extLst>
          </p:cNvPr>
          <p:cNvCxnSpPr>
            <a:cxnSpLocks/>
          </p:cNvCxnSpPr>
          <p:nvPr/>
        </p:nvCxnSpPr>
        <p:spPr>
          <a:xfrm>
            <a:off x="9872759" y="4119228"/>
            <a:ext cx="0" cy="159640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421BB49-B31D-2105-6583-5E76B9788AB9}"/>
              </a:ext>
            </a:extLst>
          </p:cNvPr>
          <p:cNvCxnSpPr>
            <a:cxnSpLocks/>
          </p:cNvCxnSpPr>
          <p:nvPr/>
        </p:nvCxnSpPr>
        <p:spPr>
          <a:xfrm>
            <a:off x="11396758" y="4190810"/>
            <a:ext cx="0" cy="1466071"/>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7771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Spatiotemporal Region</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883978"/>
          </a:xfrm>
        </p:spPr>
        <p:txBody>
          <a:bodyPr>
            <a:normAutofit/>
          </a:bodyPr>
          <a:lstStyle/>
          <a:p>
            <a:r>
              <a:rPr lang="en-US"/>
              <a:t>The apple occupies a </a:t>
            </a:r>
            <a:r>
              <a:rPr lang="en-US">
                <a:solidFill>
                  <a:srgbClr val="FF0000"/>
                </a:solidFill>
              </a:rPr>
              <a:t>spatial region </a:t>
            </a:r>
            <a:r>
              <a:rPr lang="en-US" i="1"/>
              <a:t>r</a:t>
            </a:r>
            <a:endParaRPr lang="en-US"/>
          </a:p>
          <a:p>
            <a:endParaRPr lang="en-US"/>
          </a:p>
          <a:p>
            <a:r>
              <a:rPr lang="en-US"/>
              <a:t>The history of that apple occupies a temporal region </a:t>
            </a:r>
            <a:r>
              <a:rPr lang="en-US" i="1"/>
              <a:t>t</a:t>
            </a:r>
            <a:endParaRPr lang="en-US"/>
          </a:p>
          <a:p>
            <a:endParaRPr lang="en-US"/>
          </a:p>
          <a:p>
            <a:r>
              <a:rPr lang="en-US"/>
              <a:t>The history of that apple occupies a spatiotemporal region </a:t>
            </a:r>
            <a:r>
              <a:rPr lang="en-US" i="1"/>
              <a:t>s</a:t>
            </a:r>
            <a:endParaRPr lang="en-US"/>
          </a:p>
          <a:p>
            <a:pPr lvl="1"/>
            <a:r>
              <a:rPr lang="en-US" sz="2800" i="1"/>
              <a:t>s</a:t>
            </a:r>
            <a:r>
              <a:rPr lang="en-US" sz="2800"/>
              <a:t> </a:t>
            </a:r>
            <a:r>
              <a:rPr lang="en-US" sz="2800">
                <a:solidFill>
                  <a:srgbClr val="FF0000"/>
                </a:solidFill>
              </a:rPr>
              <a:t>spatially projects onto </a:t>
            </a:r>
            <a:r>
              <a:rPr lang="en-US" sz="2800" i="1"/>
              <a:t>r</a:t>
            </a:r>
          </a:p>
          <a:p>
            <a:pPr lvl="1"/>
            <a:r>
              <a:rPr lang="en-US" sz="2800" i="1"/>
              <a:t>s </a:t>
            </a:r>
            <a:r>
              <a:rPr lang="en-US" sz="2800"/>
              <a:t>temporally projects onto </a:t>
            </a:r>
            <a:r>
              <a:rPr lang="en-US" sz="2800" i="1"/>
              <a:t>t</a:t>
            </a:r>
          </a:p>
          <a:p>
            <a:endParaRPr lang="en-US" i="1"/>
          </a:p>
          <a:p>
            <a:endParaRPr lang="en-US"/>
          </a:p>
          <a:p>
            <a:endParaRPr lang="en-US"/>
          </a:p>
          <a:p>
            <a:endParaRPr lang="en-US"/>
          </a:p>
          <a:p>
            <a:endParaRPr lang="en-US"/>
          </a:p>
          <a:p>
            <a:endParaRPr lang="en-US"/>
          </a:p>
          <a:p>
            <a:pPr lvl="1"/>
            <a:endParaRPr lang="en-US"/>
          </a:p>
        </p:txBody>
      </p:sp>
    </p:spTree>
    <p:extLst>
      <p:ext uri="{BB962C8B-B14F-4D97-AF65-F5344CB8AC3E}">
        <p14:creationId xmlns:p14="http://schemas.microsoft.com/office/powerpoint/2010/main" val="23154870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4D6E-953E-390B-863C-D478864DC6E7}"/>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B63CA97D-C7D6-FB6D-98A3-D4E85E37CF00}"/>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r>
              <a:rPr lang="en-US" i="1"/>
              <a:t>spatially projects onto </a:t>
            </a:r>
            <a:r>
              <a:rPr lang="en-US"/>
              <a:t>=</a:t>
            </a:r>
            <a:r>
              <a:rPr lang="en-US" baseline="-25000"/>
              <a:t>def</a:t>
            </a:r>
            <a:r>
              <a:rPr lang="en-US"/>
              <a:t> Holds between spatiotemporal region </a:t>
            </a:r>
            <a:r>
              <a:rPr lang="en-US" i="1"/>
              <a:t>s</a:t>
            </a:r>
            <a:r>
              <a:rPr lang="en-US"/>
              <a:t> and spatial region </a:t>
            </a:r>
            <a:r>
              <a:rPr lang="en-US" i="1"/>
              <a:t>r</a:t>
            </a:r>
            <a:r>
              <a:rPr lang="en-US"/>
              <a:t> at some time </a:t>
            </a:r>
            <a:r>
              <a:rPr lang="en-US" i="1"/>
              <a:t>t</a:t>
            </a:r>
            <a:r>
              <a:rPr lang="en-US"/>
              <a:t> such that </a:t>
            </a:r>
            <a:r>
              <a:rPr lang="en-US" i="1"/>
              <a:t>r</a:t>
            </a:r>
            <a:r>
              <a:rPr lang="en-US"/>
              <a:t> is the spatial extent of </a:t>
            </a:r>
            <a:r>
              <a:rPr lang="en-US" i="1"/>
              <a:t>s</a:t>
            </a:r>
            <a:r>
              <a:rPr lang="en-US"/>
              <a:t> at </a:t>
            </a:r>
            <a:r>
              <a:rPr lang="en-US" i="1"/>
              <a:t>t</a:t>
            </a:r>
          </a:p>
          <a:p>
            <a:endParaRPr lang="en-US" i="1"/>
          </a:p>
          <a:p>
            <a:pPr marL="0" indent="0" algn="ctr">
              <a:buNone/>
            </a:pPr>
            <a:r>
              <a:rPr lang="en-US" b="1">
                <a:solidFill>
                  <a:schemeClr val="accent6"/>
                </a:solidFill>
              </a:rPr>
              <a:t>Spatiotemporal regions are useful and described in terms of </a:t>
            </a:r>
            <a:br>
              <a:rPr lang="en-US" b="1">
                <a:solidFill>
                  <a:schemeClr val="accent6"/>
                </a:solidFill>
              </a:rPr>
            </a:br>
            <a:r>
              <a:rPr lang="en-US" b="1">
                <a:solidFill>
                  <a:schemeClr val="accent6"/>
                </a:solidFill>
              </a:rPr>
              <a:t>spatial regions, so spatial regions are useful</a:t>
            </a:r>
            <a:endParaRPr lang="en-US">
              <a:solidFill>
                <a:schemeClr val="accent6"/>
              </a:solidFill>
            </a:endParaRPr>
          </a:p>
          <a:p>
            <a:endParaRPr lang="en-US"/>
          </a:p>
        </p:txBody>
      </p:sp>
    </p:spTree>
    <p:extLst>
      <p:ext uri="{BB962C8B-B14F-4D97-AF65-F5344CB8AC3E}">
        <p14:creationId xmlns:p14="http://schemas.microsoft.com/office/powerpoint/2010/main" val="10070168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DB1A3-638E-D9B4-919E-0458356D8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A3CAA-331E-2E2B-0D48-4BD307593DBE}"/>
              </a:ext>
            </a:extLst>
          </p:cNvPr>
          <p:cNvSpPr>
            <a:spLocks noGrp="1"/>
          </p:cNvSpPr>
          <p:nvPr>
            <p:ph type="title"/>
          </p:nvPr>
        </p:nvSpPr>
        <p:spPr/>
        <p:txBody>
          <a:bodyPr/>
          <a:lstStyle/>
          <a:p>
            <a:r>
              <a:rPr lang="en-US"/>
              <a:t>Temporal Region</a:t>
            </a:r>
          </a:p>
        </p:txBody>
      </p:sp>
      <p:sp>
        <p:nvSpPr>
          <p:cNvPr id="3" name="Content Placeholder 2">
            <a:extLst>
              <a:ext uri="{FF2B5EF4-FFF2-40B4-BE49-F238E27FC236}">
                <a16:creationId xmlns:a16="http://schemas.microsoft.com/office/drawing/2014/main" id="{834EDA07-4AA2-DF4C-D447-6F46F1743F5C}"/>
              </a:ext>
            </a:extLst>
          </p:cNvPr>
          <p:cNvSpPr>
            <a:spLocks noGrp="1"/>
          </p:cNvSpPr>
          <p:nvPr>
            <p:ph idx="1"/>
          </p:nvPr>
        </p:nvSpPr>
        <p:spPr>
          <a:xfrm>
            <a:off x="838200" y="1825625"/>
            <a:ext cx="10840278" cy="4883978"/>
          </a:xfrm>
        </p:spPr>
        <p:txBody>
          <a:bodyPr>
            <a:normAutofit/>
          </a:bodyPr>
          <a:lstStyle/>
          <a:p>
            <a:r>
              <a:rPr lang="en-US"/>
              <a:t>The apple occupies a spatial region </a:t>
            </a:r>
            <a:r>
              <a:rPr lang="en-US" i="1"/>
              <a:t>r</a:t>
            </a:r>
            <a:endParaRPr lang="en-US"/>
          </a:p>
          <a:p>
            <a:endParaRPr lang="en-US"/>
          </a:p>
          <a:p>
            <a:r>
              <a:rPr lang="en-US"/>
              <a:t>The history of that apple occupies a </a:t>
            </a:r>
            <a:r>
              <a:rPr lang="en-US">
                <a:solidFill>
                  <a:srgbClr val="FF0000"/>
                </a:solidFill>
              </a:rPr>
              <a:t>temporal region </a:t>
            </a:r>
            <a:r>
              <a:rPr lang="en-US" i="1"/>
              <a:t>t</a:t>
            </a:r>
            <a:endParaRPr lang="en-US"/>
          </a:p>
          <a:p>
            <a:endParaRPr lang="en-US"/>
          </a:p>
          <a:p>
            <a:r>
              <a:rPr lang="en-US"/>
              <a:t>The history of that apple occupies a spatiotemporal region </a:t>
            </a:r>
            <a:r>
              <a:rPr lang="en-US" i="1"/>
              <a:t>s</a:t>
            </a:r>
            <a:endParaRPr lang="en-US"/>
          </a:p>
          <a:p>
            <a:pPr lvl="1"/>
            <a:r>
              <a:rPr lang="en-US" sz="2800" i="1"/>
              <a:t>s</a:t>
            </a:r>
            <a:r>
              <a:rPr lang="en-US" sz="2800"/>
              <a:t> spatially projects onto </a:t>
            </a:r>
            <a:r>
              <a:rPr lang="en-US" sz="2800" i="1"/>
              <a:t>r</a:t>
            </a:r>
          </a:p>
          <a:p>
            <a:pPr lvl="1"/>
            <a:r>
              <a:rPr lang="en-US" sz="2800" i="1"/>
              <a:t>s </a:t>
            </a:r>
            <a:r>
              <a:rPr lang="en-US" sz="2800">
                <a:solidFill>
                  <a:srgbClr val="FF0000"/>
                </a:solidFill>
              </a:rPr>
              <a:t>temporally projects onto </a:t>
            </a:r>
            <a:r>
              <a:rPr lang="en-US" sz="2800" i="1"/>
              <a:t>t</a:t>
            </a:r>
          </a:p>
          <a:p>
            <a:endParaRPr lang="en-US" i="1"/>
          </a:p>
          <a:p>
            <a:endParaRPr lang="en-US"/>
          </a:p>
          <a:p>
            <a:endParaRPr lang="en-US"/>
          </a:p>
          <a:p>
            <a:endParaRPr lang="en-US"/>
          </a:p>
          <a:p>
            <a:endParaRPr lang="en-US"/>
          </a:p>
          <a:p>
            <a:endParaRPr lang="en-US"/>
          </a:p>
          <a:p>
            <a:pPr lvl="1"/>
            <a:endParaRPr lang="en-US"/>
          </a:p>
        </p:txBody>
      </p:sp>
    </p:spTree>
    <p:extLst>
      <p:ext uri="{BB962C8B-B14F-4D97-AF65-F5344CB8AC3E}">
        <p14:creationId xmlns:p14="http://schemas.microsoft.com/office/powerpoint/2010/main" val="19178061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B327C-4FC9-978F-F9F0-97DA5DCDC06E}"/>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922B8E4-2BBA-1C4D-B776-C05B1DC5336F}"/>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741D0BDB-400E-F0CA-1449-0CAEC33404B7}"/>
              </a:ext>
            </a:extLst>
          </p:cNvPr>
          <p:cNvSpPr>
            <a:spLocks noGrp="1"/>
          </p:cNvSpPr>
          <p:nvPr>
            <p:ph type="title"/>
          </p:nvPr>
        </p:nvSpPr>
        <p:spPr>
          <a:xfrm>
            <a:off x="838200" y="365125"/>
            <a:ext cx="10515600" cy="1325563"/>
          </a:xfrm>
        </p:spPr>
        <p:txBody>
          <a:bodyPr/>
          <a:lstStyle/>
          <a:p>
            <a:r>
              <a:rPr lang="en-US"/>
              <a:t>Temporal Region</a:t>
            </a:r>
          </a:p>
        </p:txBody>
      </p:sp>
      <p:sp>
        <p:nvSpPr>
          <p:cNvPr id="5" name="Oval 4">
            <a:extLst>
              <a:ext uri="{FF2B5EF4-FFF2-40B4-BE49-F238E27FC236}">
                <a16:creationId xmlns:a16="http://schemas.microsoft.com/office/drawing/2014/main" id="{CBADE835-B0ED-CC72-A25C-6C2D2DF16507}"/>
              </a:ext>
            </a:extLst>
          </p:cNvPr>
          <p:cNvSpPr/>
          <p:nvPr/>
        </p:nvSpPr>
        <p:spPr>
          <a:xfrm>
            <a:off x="9091448" y="3213537"/>
            <a:ext cx="987973"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24521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B90F9-E04E-2281-73BA-C42827F27D4D}"/>
              </a:ext>
            </a:extLst>
          </p:cNvPr>
          <p:cNvSpPr>
            <a:spLocks noGrp="1"/>
          </p:cNvSpPr>
          <p:nvPr>
            <p:ph type="title"/>
          </p:nvPr>
        </p:nvSpPr>
        <p:spPr/>
        <p:txBody>
          <a:bodyPr/>
          <a:lstStyle/>
          <a:p>
            <a:r>
              <a:rPr lang="en-US"/>
              <a:t>Temporal Region</a:t>
            </a:r>
          </a:p>
        </p:txBody>
      </p:sp>
      <p:sp>
        <p:nvSpPr>
          <p:cNvPr id="3" name="Content Placeholder 2">
            <a:extLst>
              <a:ext uri="{FF2B5EF4-FFF2-40B4-BE49-F238E27FC236}">
                <a16:creationId xmlns:a16="http://schemas.microsoft.com/office/drawing/2014/main" id="{9B4F91B7-C7C8-300F-9FAF-9587BF689E61}"/>
              </a:ext>
            </a:extLst>
          </p:cNvPr>
          <p:cNvSpPr>
            <a:spLocks noGrp="1"/>
          </p:cNvSpPr>
          <p:nvPr>
            <p:ph idx="1"/>
          </p:nvPr>
        </p:nvSpPr>
        <p:spPr/>
        <p:txBody>
          <a:bodyPr/>
          <a:lstStyle/>
          <a:p>
            <a:r>
              <a:rPr lang="en-US"/>
              <a:t>BFO does not distinguish between processes and events </a:t>
            </a:r>
          </a:p>
          <a:p>
            <a:endParaRPr lang="en-US"/>
          </a:p>
          <a:p>
            <a:r>
              <a:rPr lang="en-US"/>
              <a:t>The process of baking of an apple pie has proper parts, such as cutting apples, preparing pastry crust, etc.  </a:t>
            </a:r>
          </a:p>
          <a:p>
            <a:endParaRPr lang="en-US"/>
          </a:p>
          <a:p>
            <a:r>
              <a:rPr lang="en-US"/>
              <a:t>Proper process parts may be further </a:t>
            </a:r>
            <a:br>
              <a:rPr lang="en-US"/>
            </a:br>
            <a:r>
              <a:rPr lang="en-US"/>
              <a:t>divided, e.g. cutting of specific apples</a:t>
            </a:r>
          </a:p>
        </p:txBody>
      </p:sp>
      <p:pic>
        <p:nvPicPr>
          <p:cNvPr id="4" name="Picture 3" descr="Diagram of process of process&#10;&#10;Description automatically generated">
            <a:extLst>
              <a:ext uri="{FF2B5EF4-FFF2-40B4-BE49-F238E27FC236}">
                <a16:creationId xmlns:a16="http://schemas.microsoft.com/office/drawing/2014/main" id="{3321E887-ED73-7B21-61D8-B74C554F7F76}"/>
              </a:ext>
            </a:extLst>
          </p:cNvPr>
          <p:cNvPicPr>
            <a:picLocks noChangeAspect="1"/>
          </p:cNvPicPr>
          <p:nvPr/>
        </p:nvPicPr>
        <p:blipFill>
          <a:blip r:embed="rId2"/>
          <a:stretch>
            <a:fillRect/>
          </a:stretch>
        </p:blipFill>
        <p:spPr>
          <a:xfrm>
            <a:off x="6411910" y="3907112"/>
            <a:ext cx="5780090" cy="2950888"/>
          </a:xfrm>
          <a:prstGeom prst="rect">
            <a:avLst/>
          </a:prstGeom>
        </p:spPr>
      </p:pic>
      <p:sp>
        <p:nvSpPr>
          <p:cNvPr id="6" name="TextBox 5">
            <a:extLst>
              <a:ext uri="{FF2B5EF4-FFF2-40B4-BE49-F238E27FC236}">
                <a16:creationId xmlns:a16="http://schemas.microsoft.com/office/drawing/2014/main" id="{3C8068AE-7755-5734-DBBB-0A256A4E3450}"/>
              </a:ext>
            </a:extLst>
          </p:cNvPr>
          <p:cNvSpPr txBox="1"/>
          <p:nvPr/>
        </p:nvSpPr>
        <p:spPr>
          <a:xfrm>
            <a:off x="838200" y="6308209"/>
            <a:ext cx="73065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Image from Galton, 2016: Processes and Events in BFO and DOLCE</a:t>
            </a:r>
          </a:p>
        </p:txBody>
      </p:sp>
    </p:spTree>
    <p:extLst>
      <p:ext uri="{BB962C8B-B14F-4D97-AF65-F5344CB8AC3E}">
        <p14:creationId xmlns:p14="http://schemas.microsoft.com/office/powerpoint/2010/main" val="42785204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795EA-758D-3A4A-5473-306F490B7F54}"/>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1EF3B0E-AB60-AE18-4DA3-2E9B1F9BB846}"/>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21145F32-E8C3-28F0-A9E6-1744E816BEC0}"/>
              </a:ext>
            </a:extLst>
          </p:cNvPr>
          <p:cNvSpPr>
            <a:spLocks noGrp="1"/>
          </p:cNvSpPr>
          <p:nvPr>
            <p:ph type="title"/>
          </p:nvPr>
        </p:nvSpPr>
        <p:spPr>
          <a:xfrm>
            <a:off x="838200" y="365125"/>
            <a:ext cx="10515600" cy="1325563"/>
          </a:xfrm>
        </p:spPr>
        <p:txBody>
          <a:bodyPr/>
          <a:lstStyle/>
          <a:p>
            <a:r>
              <a:rPr lang="en-US"/>
              <a:t>Dimensions of Temporal Region</a:t>
            </a:r>
          </a:p>
        </p:txBody>
      </p:sp>
      <p:sp>
        <p:nvSpPr>
          <p:cNvPr id="5" name="Oval 4">
            <a:extLst>
              <a:ext uri="{FF2B5EF4-FFF2-40B4-BE49-F238E27FC236}">
                <a16:creationId xmlns:a16="http://schemas.microsoft.com/office/drawing/2014/main" id="{F1733F41-5187-301D-7DE9-FB2F50BB94B1}"/>
              </a:ext>
            </a:extLst>
          </p:cNvPr>
          <p:cNvSpPr/>
          <p:nvPr/>
        </p:nvSpPr>
        <p:spPr>
          <a:xfrm>
            <a:off x="8397766" y="3750197"/>
            <a:ext cx="3328450" cy="150470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667322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EAA80-D3D2-3EDF-8F7B-0613B94BB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BC93A-F03A-F9C8-435C-A763FCA9AEA4}"/>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0DBEA8A3-483D-5605-BD0F-196950421EB1}"/>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Entities are </a:t>
            </a:r>
            <a:r>
              <a:rPr lang="en-US" b="1" dirty="0" err="1">
                <a:solidFill>
                  <a:schemeClr val="accent6"/>
                </a:solidFill>
              </a:rPr>
              <a:t>located_at</a:t>
            </a:r>
            <a:r>
              <a:rPr lang="en-US" b="1" dirty="0">
                <a:solidFill>
                  <a:schemeClr val="accent6"/>
                </a:solidFill>
              </a:rPr>
              <a:t> </a:t>
            </a:r>
            <a:r>
              <a:rPr lang="en-US" dirty="0"/>
              <a:t>spatial regions </a:t>
            </a:r>
          </a:p>
          <a:p>
            <a:pPr algn="ctr"/>
            <a:endParaRPr lang="en-US" dirty="0"/>
          </a:p>
          <a:p>
            <a:pPr marL="0" indent="0" algn="ctr">
              <a:buNone/>
            </a:pPr>
            <a:endParaRPr lang="en-US" dirty="0"/>
          </a:p>
          <a:p>
            <a:pPr marL="0" indent="0" algn="ctr">
              <a:buNone/>
            </a:pPr>
            <a:r>
              <a:rPr lang="en-US" dirty="0"/>
              <a:t>Entities </a:t>
            </a:r>
            <a:r>
              <a:rPr lang="en-US" b="1" dirty="0" err="1">
                <a:solidFill>
                  <a:schemeClr val="accent6"/>
                </a:solidFill>
              </a:rPr>
              <a:t>exist_at</a:t>
            </a:r>
            <a:r>
              <a:rPr lang="en-US" b="1" dirty="0">
                <a:solidFill>
                  <a:schemeClr val="accent6"/>
                </a:solidFill>
              </a:rPr>
              <a:t> </a:t>
            </a:r>
            <a:r>
              <a:rPr lang="en-US" dirty="0"/>
              <a:t>temporal regions </a:t>
            </a:r>
            <a:endParaRPr lang="en-US" b="1" i="1" dirty="0"/>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0D4429E-B670-E040-25C8-410B57CD1CB8}"/>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942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8BFC2-E8DE-8BD2-B716-09745611D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3F75C-CD21-EA5F-54E5-C8B7B0C626C7}"/>
              </a:ext>
            </a:extLst>
          </p:cNvPr>
          <p:cNvSpPr>
            <a:spLocks noGrp="1"/>
          </p:cNvSpPr>
          <p:nvPr>
            <p:ph type="title"/>
          </p:nvPr>
        </p:nvSpPr>
        <p:spPr/>
        <p:txBody>
          <a:bodyPr/>
          <a:lstStyle/>
          <a:p>
            <a:r>
              <a:rPr lang="en-US"/>
              <a:t>Promise of Ontology Engineering</a:t>
            </a:r>
          </a:p>
        </p:txBody>
      </p:sp>
      <p:sp>
        <p:nvSpPr>
          <p:cNvPr id="3" name="Content Placeholder 2">
            <a:extLst>
              <a:ext uri="{FF2B5EF4-FFF2-40B4-BE49-F238E27FC236}">
                <a16:creationId xmlns:a16="http://schemas.microsoft.com/office/drawing/2014/main" id="{0A1F727F-9B95-C8CB-CD55-2BA19EFA6DBE}"/>
              </a:ext>
            </a:extLst>
          </p:cNvPr>
          <p:cNvSpPr>
            <a:spLocks noGrp="1"/>
          </p:cNvSpPr>
          <p:nvPr>
            <p:ph idx="1"/>
          </p:nvPr>
        </p:nvSpPr>
        <p:spPr>
          <a:xfrm>
            <a:off x="838200" y="1825624"/>
            <a:ext cx="10515600" cy="5032375"/>
          </a:xfrm>
        </p:spPr>
        <p:txBody>
          <a:bodyPr>
            <a:normAutofit/>
          </a:bodyPr>
          <a:lstStyle/>
          <a:p>
            <a:r>
              <a:rPr lang="en-US" dirty="0"/>
              <a:t>Ontologies are formally well-defined machine-interpretable controlled vocabularies designed to represent entities and logical relationships among them</a:t>
            </a:r>
          </a:p>
          <a:p>
            <a:pPr marL="457200" lvl="1" indent="0">
              <a:buNone/>
            </a:pPr>
            <a:endParaRPr lang="en-US" b="1" dirty="0">
              <a:solidFill>
                <a:srgbClr val="FF0000"/>
              </a:solidFill>
              <a:latin typeface="Arial" panose="020B0604020202020204" pitchFamily="34" charset="0"/>
              <a:cs typeface="Arial" panose="020B0604020202020204" pitchFamily="34" charset="0"/>
            </a:endParaRPr>
          </a:p>
          <a:p>
            <a:r>
              <a:rPr lang="en-US" dirty="0">
                <a:cs typeface="Arial" panose="020B0604020202020204" pitchFamily="34" charset="0"/>
              </a:rPr>
              <a:t>Ontologies make </a:t>
            </a:r>
            <a:r>
              <a:rPr lang="en-US" b="1" dirty="0">
                <a:solidFill>
                  <a:schemeClr val="accent6"/>
                </a:solidFill>
                <a:cs typeface="Arial" panose="020B0604020202020204" pitchFamily="34" charset="0"/>
              </a:rPr>
              <a:t>explicit</a:t>
            </a:r>
            <a:r>
              <a:rPr lang="en-US" dirty="0">
                <a:cs typeface="Arial" panose="020B0604020202020204" pitchFamily="34" charset="0"/>
              </a:rPr>
              <a:t> the </a:t>
            </a:r>
            <a:r>
              <a:rPr lang="en-US" b="1" dirty="0">
                <a:solidFill>
                  <a:srgbClr val="FF0000"/>
                </a:solidFill>
                <a:cs typeface="Arial" panose="020B0604020202020204" pitchFamily="34" charset="0"/>
              </a:rPr>
              <a:t>implicit</a:t>
            </a:r>
            <a:r>
              <a:rPr lang="en-US" dirty="0">
                <a:cs typeface="Arial" panose="020B0604020202020204" pitchFamily="34" charset="0"/>
              </a:rPr>
              <a:t> meanings buried in datasets, by using basic principles of formal logic</a:t>
            </a:r>
          </a:p>
          <a:p>
            <a:endParaRPr lang="en-US" dirty="0">
              <a:cs typeface="Arial" panose="020B0604020202020204" pitchFamily="34" charset="0"/>
            </a:endParaRPr>
          </a:p>
          <a:p>
            <a:r>
              <a:rPr lang="en-US" dirty="0">
                <a:cs typeface="Arial" panose="020B0604020202020204" pitchFamily="34" charset="0"/>
              </a:rPr>
              <a:t>Ontologies provide a </a:t>
            </a:r>
            <a:r>
              <a:rPr lang="en-US" b="1" dirty="0">
                <a:solidFill>
                  <a:schemeClr val="accent6"/>
                </a:solidFill>
                <a:cs typeface="Arial" panose="020B0604020202020204" pitchFamily="34" charset="0"/>
              </a:rPr>
              <a:t>semantic layer </a:t>
            </a:r>
            <a:r>
              <a:rPr lang="en-US" dirty="0">
                <a:cs typeface="Arial" panose="020B0604020202020204" pitchFamily="34" charset="0"/>
              </a:rPr>
              <a:t>to</a:t>
            </a:r>
            <a:r>
              <a:rPr lang="en-US" b="1" dirty="0">
                <a:solidFill>
                  <a:schemeClr val="accent6"/>
                </a:solidFill>
                <a:cs typeface="Arial" panose="020B0604020202020204" pitchFamily="34" charset="0"/>
              </a:rPr>
              <a:t> </a:t>
            </a:r>
            <a:r>
              <a:rPr lang="en-US" dirty="0">
                <a:cs typeface="Arial" panose="020B0604020202020204" pitchFamily="34" charset="0"/>
              </a:rPr>
              <a:t>connect information silos</a:t>
            </a:r>
            <a:endParaRPr lang="en-US" dirty="0"/>
          </a:p>
          <a:p>
            <a:pPr marL="114300" indent="0">
              <a:buNone/>
            </a:pPr>
            <a:endParaRPr lang="en-US" sz="2000" i="1" dirty="0"/>
          </a:p>
        </p:txBody>
      </p:sp>
    </p:spTree>
    <p:extLst>
      <p:ext uri="{BB962C8B-B14F-4D97-AF65-F5344CB8AC3E}">
        <p14:creationId xmlns:p14="http://schemas.microsoft.com/office/powerpoint/2010/main" val="23988013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2767D-865D-89F7-8076-965B22FA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AA3EE4-03E8-DA03-1509-EDC2A339A8D9}"/>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87112F16-954B-95D3-6373-FEE0075DA28B}"/>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Entities are </a:t>
            </a:r>
            <a:r>
              <a:rPr lang="en-US" b="1" dirty="0" err="1">
                <a:solidFill>
                  <a:schemeClr val="accent6"/>
                </a:solidFill>
              </a:rPr>
              <a:t>located_at</a:t>
            </a:r>
            <a:r>
              <a:rPr lang="en-US" b="1" dirty="0">
                <a:solidFill>
                  <a:schemeClr val="accent6"/>
                </a:solidFill>
              </a:rPr>
              <a:t> </a:t>
            </a:r>
            <a:r>
              <a:rPr lang="en-US" dirty="0"/>
              <a:t>spatial regions </a:t>
            </a:r>
          </a:p>
          <a:p>
            <a:pPr algn="ctr"/>
            <a:endParaRPr lang="en-US" dirty="0"/>
          </a:p>
          <a:p>
            <a:pPr marL="0" indent="0" algn="ctr">
              <a:buNone/>
            </a:pPr>
            <a:endParaRPr lang="en-US" dirty="0"/>
          </a:p>
          <a:p>
            <a:pPr marL="0" indent="0" algn="ctr">
              <a:buNone/>
            </a:pPr>
            <a:r>
              <a:rPr lang="en-US" dirty="0"/>
              <a:t>Entities </a:t>
            </a:r>
            <a:r>
              <a:rPr lang="en-US" b="1" dirty="0" err="1">
                <a:solidFill>
                  <a:schemeClr val="accent6"/>
                </a:solidFill>
              </a:rPr>
              <a:t>exist_at</a:t>
            </a:r>
            <a:r>
              <a:rPr lang="en-US" b="1" dirty="0">
                <a:solidFill>
                  <a:schemeClr val="accent6"/>
                </a:solidFill>
              </a:rPr>
              <a:t> </a:t>
            </a:r>
            <a:r>
              <a:rPr lang="en-US" dirty="0"/>
              <a:t>temporal regions </a:t>
            </a:r>
            <a:endParaRPr lang="en-US" b="1" i="1" dirty="0"/>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B294817-DB27-A789-280D-34AAF96E3EC7}"/>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CB9E68F-3E47-D564-BE9B-C96CF5ED5634}"/>
              </a:ext>
            </a:extLst>
          </p:cNvPr>
          <p:cNvSpPr txBox="1"/>
          <p:nvPr/>
        </p:nvSpPr>
        <p:spPr>
          <a:xfrm>
            <a:off x="2688607" y="4496386"/>
            <a:ext cx="71835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Partial: If x exists at t then x exists at least at t</a:t>
            </a:r>
          </a:p>
        </p:txBody>
      </p:sp>
      <p:sp>
        <p:nvSpPr>
          <p:cNvPr id="7" name="TextBox 6">
            <a:extLst>
              <a:ext uri="{FF2B5EF4-FFF2-40B4-BE49-F238E27FC236}">
                <a16:creationId xmlns:a16="http://schemas.microsoft.com/office/drawing/2014/main" id="{6F1BE6FB-A06F-C1B5-6EB8-2C20A3EE6F08}"/>
              </a:ext>
            </a:extLst>
          </p:cNvPr>
          <p:cNvSpPr txBox="1"/>
          <p:nvPr/>
        </p:nvSpPr>
        <p:spPr>
          <a:xfrm>
            <a:off x="2052214" y="3043184"/>
            <a:ext cx="84562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Partial: If x is located at r then x is located at least at r</a:t>
            </a:r>
          </a:p>
        </p:txBody>
      </p:sp>
    </p:spTree>
    <p:extLst>
      <p:ext uri="{BB962C8B-B14F-4D97-AF65-F5344CB8AC3E}">
        <p14:creationId xmlns:p14="http://schemas.microsoft.com/office/powerpoint/2010/main" val="19382990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4AD05-8B9A-56E7-0720-2EB7CB1A6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CFD41-E141-D986-2314-63E29F00EC64}"/>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57EBEA50-D07E-6B34-E682-6359D8A8991B}"/>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Processes </a:t>
            </a:r>
            <a:r>
              <a:rPr lang="en-US" b="1" dirty="0">
                <a:solidFill>
                  <a:schemeClr val="accent6"/>
                </a:solidFill>
              </a:rPr>
              <a:t>occupy</a:t>
            </a:r>
            <a:r>
              <a:rPr lang="en-US" b="1" i="1" dirty="0"/>
              <a:t> </a:t>
            </a:r>
            <a:r>
              <a:rPr lang="en-US" dirty="0"/>
              <a:t>spatiotemporal regions</a:t>
            </a:r>
          </a:p>
          <a:p>
            <a:pPr marL="0" indent="0" algn="ctr">
              <a:buNone/>
            </a:pPr>
            <a:endParaRPr lang="en-US" dirty="0"/>
          </a:p>
          <a:p>
            <a:pPr marL="0" indent="0" algn="ctr">
              <a:buNone/>
            </a:pPr>
            <a:endParaRPr lang="en-US" dirty="0"/>
          </a:p>
          <a:p>
            <a:pPr marL="0" indent="0" algn="ctr">
              <a:buNone/>
            </a:pPr>
            <a:r>
              <a:rPr lang="en-US" dirty="0"/>
              <a:t>Spatiotemporal regions </a:t>
            </a:r>
            <a:r>
              <a:rPr lang="en-US" b="1" dirty="0">
                <a:solidFill>
                  <a:schemeClr val="accent6"/>
                </a:solidFill>
              </a:rPr>
              <a:t>project on </a:t>
            </a:r>
            <a:r>
              <a:rPr lang="en-US" dirty="0"/>
              <a:t>spatial and temporal regions</a:t>
            </a:r>
          </a:p>
          <a:p>
            <a:pPr marL="0" indent="0" algn="ctr">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5F944FB-5381-653E-60B3-E5799AAB1CB0}"/>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21764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03BB-8F53-7765-0B06-00B181F12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1F469-B276-6F48-6B1C-44039E26B2EC}"/>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2D0709B4-808A-E13B-3AF0-5B96EA48B643}"/>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Processes </a:t>
            </a:r>
            <a:r>
              <a:rPr lang="en-US" b="1" dirty="0">
                <a:solidFill>
                  <a:schemeClr val="accent6"/>
                </a:solidFill>
              </a:rPr>
              <a:t>occupy</a:t>
            </a:r>
            <a:r>
              <a:rPr lang="en-US" b="1" i="1" dirty="0"/>
              <a:t> </a:t>
            </a:r>
            <a:r>
              <a:rPr lang="en-US" dirty="0"/>
              <a:t>spatiotemporal regions</a:t>
            </a:r>
          </a:p>
          <a:p>
            <a:pPr marL="0" indent="0" algn="ctr">
              <a:buNone/>
            </a:pPr>
            <a:endParaRPr lang="en-US" dirty="0"/>
          </a:p>
          <a:p>
            <a:pPr marL="0" indent="0" algn="ctr">
              <a:buNone/>
            </a:pPr>
            <a:endParaRPr lang="en-US" dirty="0"/>
          </a:p>
          <a:p>
            <a:pPr marL="0" indent="0" algn="ctr">
              <a:buNone/>
            </a:pPr>
            <a:r>
              <a:rPr lang="en-US" dirty="0"/>
              <a:t>Spatiotemporal regions </a:t>
            </a:r>
            <a:r>
              <a:rPr lang="en-US" b="1" dirty="0">
                <a:solidFill>
                  <a:schemeClr val="accent6"/>
                </a:solidFill>
              </a:rPr>
              <a:t>project on </a:t>
            </a:r>
            <a:r>
              <a:rPr lang="en-US" dirty="0"/>
              <a:t>spatial and temporal regions</a:t>
            </a:r>
          </a:p>
          <a:p>
            <a:pPr marL="0" indent="0" algn="ctr">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8F0B08E-EC73-C6C1-99CF-A219A62AC119}"/>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78E68F-BBE1-5B53-95F5-132CE50FCA6B}"/>
              </a:ext>
            </a:extLst>
          </p:cNvPr>
          <p:cNvSpPr txBox="1"/>
          <p:nvPr/>
        </p:nvSpPr>
        <p:spPr>
          <a:xfrm>
            <a:off x="1357940" y="3009585"/>
            <a:ext cx="94761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Exact: If p occupies temporal region t then p occupies only t </a:t>
            </a:r>
          </a:p>
        </p:txBody>
      </p:sp>
      <p:sp>
        <p:nvSpPr>
          <p:cNvPr id="8" name="TextBox 7">
            <a:extLst>
              <a:ext uri="{FF2B5EF4-FFF2-40B4-BE49-F238E27FC236}">
                <a16:creationId xmlns:a16="http://schemas.microsoft.com/office/drawing/2014/main" id="{0D6E289F-8895-A172-6855-F9DDE0DB6CCE}"/>
              </a:ext>
            </a:extLst>
          </p:cNvPr>
          <p:cNvSpPr txBox="1"/>
          <p:nvPr/>
        </p:nvSpPr>
        <p:spPr>
          <a:xfrm>
            <a:off x="998546" y="4597904"/>
            <a:ext cx="1019490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Exact: If s projects on temporal region t then s projects on only t </a:t>
            </a:r>
          </a:p>
        </p:txBody>
      </p:sp>
    </p:spTree>
    <p:extLst>
      <p:ext uri="{BB962C8B-B14F-4D97-AF65-F5344CB8AC3E}">
        <p14:creationId xmlns:p14="http://schemas.microsoft.com/office/powerpoint/2010/main" val="22805854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63D6-6A06-05C5-CEAE-FAF789DA8B60}"/>
            </a:ext>
          </a:extLst>
        </p:cNvPr>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92F6BDA-0D13-D985-2C20-EDEA4F267E50}"/>
              </a:ext>
            </a:extLst>
          </p:cNvPr>
          <p:cNvPicPr>
            <a:picLocks noChangeAspect="1"/>
          </p:cNvPicPr>
          <p:nvPr/>
        </p:nvPicPr>
        <p:blipFill>
          <a:blip r:embed="rId2"/>
          <a:stretch>
            <a:fillRect/>
          </a:stretch>
        </p:blipFill>
        <p:spPr>
          <a:xfrm>
            <a:off x="2645173" y="16339"/>
            <a:ext cx="6901653" cy="6841661"/>
          </a:xfrm>
          <a:prstGeom prst="rect">
            <a:avLst/>
          </a:prstGeom>
        </p:spPr>
      </p:pic>
    </p:spTree>
    <p:extLst>
      <p:ext uri="{BB962C8B-B14F-4D97-AF65-F5344CB8AC3E}">
        <p14:creationId xmlns:p14="http://schemas.microsoft.com/office/powerpoint/2010/main" val="30339724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22DBF-6967-2044-1EE0-AF0081B83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4716B-21D1-8962-597B-99C733934EBB}"/>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405B41E4-E4FA-ADCA-C5C8-140C26CED0CB}"/>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solidFill>
                  <a:srgbClr val="FF0000"/>
                </a:solidFill>
              </a:rPr>
              <a:t>Module 4</a:t>
            </a:r>
            <a:r>
              <a:rPr lang="en-US">
                <a:solidFill>
                  <a:srgbClr val="FF0000"/>
                </a:solidFill>
              </a:rPr>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450670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0AF91-4413-D115-B8FE-4A96C5B66AE6}"/>
            </a:ext>
          </a:extLst>
        </p:cNvPr>
        <p:cNvGrpSpPr/>
        <p:nvPr/>
      </p:nvGrpSpPr>
      <p:grpSpPr>
        <a:xfrm>
          <a:off x="0" y="0"/>
          <a:ext cx="0" cy="0"/>
          <a:chOff x="0" y="0"/>
          <a:chExt cx="0" cy="0"/>
        </a:xfrm>
      </p:grpSpPr>
      <p:pic>
        <p:nvPicPr>
          <p:cNvPr id="2" name="Picture 1" descr="A warehouse with pallets of goods&#10;&#10;Description automatically generated">
            <a:extLst>
              <a:ext uri="{FF2B5EF4-FFF2-40B4-BE49-F238E27FC236}">
                <a16:creationId xmlns:a16="http://schemas.microsoft.com/office/drawing/2014/main" id="{512D09C3-8A0C-11C7-23D0-FCD249BEA6DD}"/>
              </a:ext>
            </a:extLst>
          </p:cNvPr>
          <p:cNvPicPr>
            <a:picLocks noChangeAspect="1"/>
          </p:cNvPicPr>
          <p:nvPr/>
        </p:nvPicPr>
        <p:blipFill>
          <a:blip r:embed="rId2"/>
          <a:stretch>
            <a:fillRect/>
          </a:stretch>
        </p:blipFill>
        <p:spPr>
          <a:xfrm>
            <a:off x="3490281" y="1364370"/>
            <a:ext cx="7772400" cy="3697881"/>
          </a:xfrm>
          <a:prstGeom prst="rect">
            <a:avLst/>
          </a:prstGeom>
        </p:spPr>
      </p:pic>
      <p:pic>
        <p:nvPicPr>
          <p:cNvPr id="11" name="Picture 10" descr="A room with tables and chairs&#10;&#10;Description automatically generated">
            <a:extLst>
              <a:ext uri="{FF2B5EF4-FFF2-40B4-BE49-F238E27FC236}">
                <a16:creationId xmlns:a16="http://schemas.microsoft.com/office/drawing/2014/main" id="{0C9594F8-3002-1D52-919C-72317C760921}"/>
              </a:ext>
            </a:extLst>
          </p:cNvPr>
          <p:cNvPicPr>
            <a:picLocks noChangeAspect="1"/>
          </p:cNvPicPr>
          <p:nvPr/>
        </p:nvPicPr>
        <p:blipFill>
          <a:blip r:embed="rId3"/>
          <a:stretch>
            <a:fillRect/>
          </a:stretch>
        </p:blipFill>
        <p:spPr>
          <a:xfrm>
            <a:off x="116607" y="418642"/>
            <a:ext cx="11776728" cy="5863930"/>
          </a:xfrm>
          <a:prstGeom prst="rect">
            <a:avLst/>
          </a:prstGeom>
        </p:spPr>
      </p:pic>
    </p:spTree>
    <p:extLst>
      <p:ext uri="{BB962C8B-B14F-4D97-AF65-F5344CB8AC3E}">
        <p14:creationId xmlns:p14="http://schemas.microsoft.com/office/powerpoint/2010/main" val="24609081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31E0A2-CD78-17A7-8DDC-A6E2B2B9672A}"/>
              </a:ext>
            </a:extLst>
          </p:cNvPr>
          <p:cNvSpPr>
            <a:spLocks noGrp="1"/>
          </p:cNvSpPr>
          <p:nvPr>
            <p:ph idx="1"/>
          </p:nvPr>
        </p:nvSpPr>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how you tell it</a:t>
            </a:r>
          </a:p>
        </p:txBody>
      </p:sp>
    </p:spTree>
    <p:extLst>
      <p:ext uri="{BB962C8B-B14F-4D97-AF65-F5344CB8AC3E}">
        <p14:creationId xmlns:p14="http://schemas.microsoft.com/office/powerpoint/2010/main" val="37337005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59B4-081E-235E-5CEA-9E632C9642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FE6C68-2BD0-B38D-E1DE-D98C316BE373}"/>
              </a:ext>
            </a:extLst>
          </p:cNvPr>
          <p:cNvSpPr>
            <a:spLocks noGrp="1"/>
          </p:cNvSpPr>
          <p:nvPr>
            <p:ph idx="1"/>
          </p:nvPr>
        </p:nvSpPr>
        <p:spPr>
          <a:xfrm>
            <a:off x="838200" y="1825624"/>
            <a:ext cx="10515600" cy="4879975"/>
          </a:xfrm>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how you tell it</a:t>
            </a:r>
          </a:p>
          <a:p>
            <a:pPr marL="0" indent="0" algn="ctr">
              <a:buNone/>
            </a:pPr>
            <a:endParaRPr lang="en-US" sz="5400" b="1">
              <a:solidFill>
                <a:srgbClr val="FF0000"/>
              </a:solidFill>
              <a:latin typeface="Garamond" panose="02020404030301010803" pitchFamily="18" charset="0"/>
            </a:endParaRPr>
          </a:p>
          <a:p>
            <a:pPr marL="0" indent="0" algn="ctr">
              <a:buNone/>
            </a:pPr>
            <a:r>
              <a:rPr lang="en-US" sz="3600" b="1">
                <a:solidFill>
                  <a:schemeClr val="tx1"/>
                </a:solidFill>
                <a:latin typeface="Garamond" panose="02020404030301010803" pitchFamily="18" charset="0"/>
              </a:rPr>
              <a:t>We aim to integrate heterogenous datasets at scale, support interpersonal understanding, mission applications, data quality and governance</a:t>
            </a:r>
          </a:p>
          <a:p>
            <a:pPr marL="0" indent="0" algn="ctr">
              <a:buNone/>
            </a:pPr>
            <a:endParaRPr lang="en-US" sz="5400" b="1">
              <a:solidFill>
                <a:srgbClr val="FF0000"/>
              </a:solidFill>
              <a:latin typeface="Garamond" panose="02020404030301010803" pitchFamily="18" charset="0"/>
            </a:endParaRPr>
          </a:p>
        </p:txBody>
      </p:sp>
    </p:spTree>
    <p:extLst>
      <p:ext uri="{BB962C8B-B14F-4D97-AF65-F5344CB8AC3E}">
        <p14:creationId xmlns:p14="http://schemas.microsoft.com/office/powerpoint/2010/main" val="14867827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5CB3-1EF0-55C8-AA6E-E4429FCF226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0BD69-33AB-FBBE-F371-B9FF8270BE34}"/>
              </a:ext>
            </a:extLst>
          </p:cNvPr>
          <p:cNvSpPr>
            <a:spLocks noGrp="1"/>
          </p:cNvSpPr>
          <p:nvPr>
            <p:ph idx="1"/>
          </p:nvPr>
        </p:nvSpPr>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how you tell </a:t>
            </a:r>
            <a:r>
              <a:rPr lang="en-US" sz="5400" b="1">
                <a:solidFill>
                  <a:srgbClr val="FF0000"/>
                </a:solidFill>
                <a:latin typeface="Garamond" panose="02020404030301010803" pitchFamily="18" charset="0"/>
              </a:rPr>
              <a:t>it</a:t>
            </a:r>
          </a:p>
          <a:p>
            <a:pPr marL="0" indent="0" algn="ctr">
              <a:buNone/>
            </a:pPr>
            <a:endParaRPr lang="en-US" sz="5400" b="1">
              <a:solidFill>
                <a:srgbClr val="FF0000"/>
              </a:solidFill>
              <a:latin typeface="Garamond" panose="02020404030301010803" pitchFamily="18" charset="0"/>
            </a:endParaRPr>
          </a:p>
          <a:p>
            <a:pPr marL="0" indent="0" algn="ctr">
              <a:buNone/>
            </a:pPr>
            <a:r>
              <a:rPr lang="en-US" sz="4400" b="1">
                <a:solidFill>
                  <a:schemeClr val="tx1"/>
                </a:solidFill>
                <a:latin typeface="Garamond" panose="02020404030301010803" pitchFamily="18" charset="0"/>
              </a:rPr>
              <a:t>But we tend to focus on “it”</a:t>
            </a:r>
          </a:p>
        </p:txBody>
      </p:sp>
    </p:spTree>
    <p:extLst>
      <p:ext uri="{BB962C8B-B14F-4D97-AF65-F5344CB8AC3E}">
        <p14:creationId xmlns:p14="http://schemas.microsoft.com/office/powerpoint/2010/main" val="24805283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86BE3-6996-AB53-4A2C-42EA543CF2EA}"/>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45AC73F-2936-0C87-46F8-36A0E40B8AFD}"/>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Garamond"/>
                <a:ea typeface="Garamond"/>
                <a:cs typeface="Garamond"/>
                <a:sym typeface="Garamond"/>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Garamond"/>
                <a:ea typeface="Garamond"/>
                <a:cs typeface="Garamond"/>
                <a:sym typeface="Garamond"/>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pPr marL="0" marR="0" lvl="0" indent="0" algn="ctr" defTabSz="914400" rtl="0" eaLnBrk="1" fontAlgn="auto" latinLnBrk="0" hangingPunct="1">
              <a:lnSpc>
                <a:spcPct val="90000"/>
              </a:lnSpc>
              <a:spcBef>
                <a:spcPts val="1000"/>
              </a:spcBef>
              <a:spcAft>
                <a:spcPts val="0"/>
              </a:spcAft>
              <a:buClr>
                <a:srgbClr val="000000"/>
              </a:buClr>
              <a:buSzPct val="100000"/>
              <a:buFont typeface="Arial"/>
              <a:buNone/>
              <a:tabLst/>
              <a:defRPr/>
            </a:pPr>
            <a:endParaRPr kumimoji="0" lang="en-US" sz="5400" b="1" i="0" u="none" strike="noStrike" kern="0" cap="none" spc="0" normalizeH="0" baseline="0" noProof="0">
              <a:ln>
                <a:noFill/>
              </a:ln>
              <a:solidFill>
                <a:srgbClr val="70AD47"/>
              </a:solidFill>
              <a:effectLst/>
              <a:uLnTx/>
              <a:uFillTx/>
              <a:latin typeface="Garamond" panose="02020404030301010803" pitchFamily="18" charset="0"/>
              <a:sym typeface="Garamond"/>
            </a:endParaRPr>
          </a:p>
          <a:p>
            <a:pPr marL="0" marR="0" lvl="0" indent="0" algn="ctr" defTabSz="914400" rtl="0" eaLnBrk="1" fontAlgn="auto" latinLnBrk="0" hangingPunct="1">
              <a:lnSpc>
                <a:spcPct val="90000"/>
              </a:lnSpc>
              <a:spcBef>
                <a:spcPts val="1000"/>
              </a:spcBef>
              <a:spcAft>
                <a:spcPts val="0"/>
              </a:spcAft>
              <a:buClr>
                <a:srgbClr val="000000"/>
              </a:buClr>
              <a:buSzPct val="100000"/>
              <a:buFont typeface="Arial"/>
              <a:buNone/>
              <a:tabLst/>
              <a:defRPr/>
            </a:pPr>
            <a:r>
              <a:rPr kumimoji="0" lang="en-US" sz="5400" b="1" i="0" u="none" strike="noStrike" kern="0" cap="none" spc="0" normalizeH="0" baseline="0" noProof="0">
                <a:ln>
                  <a:noFill/>
                </a:ln>
                <a:solidFill>
                  <a:srgbClr val="70AD47"/>
                </a:solidFill>
                <a:effectLst/>
                <a:uLnTx/>
                <a:uFillTx/>
                <a:latin typeface="Garamond" panose="02020404030301010803" pitchFamily="18" charset="0"/>
                <a:sym typeface="Garamond"/>
              </a:rPr>
              <a:t>It’s how you tell </a:t>
            </a:r>
            <a:r>
              <a:rPr kumimoji="0" lang="en-US" sz="5400" b="1" i="0" u="none" strike="noStrike" kern="0" cap="none" spc="0" normalizeH="0" baseline="0" noProof="0">
                <a:ln>
                  <a:noFill/>
                </a:ln>
                <a:solidFill>
                  <a:srgbClr val="FF0000"/>
                </a:solidFill>
                <a:effectLst/>
                <a:uLnTx/>
                <a:uFillTx/>
                <a:latin typeface="Garamond" panose="02020404030301010803" pitchFamily="18" charset="0"/>
                <a:sym typeface="Garamond"/>
              </a:rPr>
              <a:t>it</a:t>
            </a:r>
          </a:p>
        </p:txBody>
      </p:sp>
      <p:sp>
        <p:nvSpPr>
          <p:cNvPr id="10" name="TextBox 9">
            <a:extLst>
              <a:ext uri="{FF2B5EF4-FFF2-40B4-BE49-F238E27FC236}">
                <a16:creationId xmlns:a16="http://schemas.microsoft.com/office/drawing/2014/main" id="{5D34DE49-8D3C-9D14-0977-1700874C7C05}"/>
              </a:ext>
            </a:extLst>
          </p:cNvPr>
          <p:cNvSpPr txBox="1"/>
          <p:nvPr/>
        </p:nvSpPr>
        <p:spPr>
          <a:xfrm>
            <a:off x="8087847" y="3973070"/>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Garamond" panose="02020404030301010803" pitchFamily="18" charset="0"/>
                <a:ea typeface="+mn-ea"/>
                <a:cs typeface="Arial"/>
                <a:sym typeface="Arial"/>
              </a:rPr>
              <a:t>BFO</a:t>
            </a:r>
          </a:p>
        </p:txBody>
      </p:sp>
      <p:pic>
        <p:nvPicPr>
          <p:cNvPr id="11" name="Picture 10" descr="A diagram of a network&#10;&#10;Description automatically generated">
            <a:extLst>
              <a:ext uri="{FF2B5EF4-FFF2-40B4-BE49-F238E27FC236}">
                <a16:creationId xmlns:a16="http://schemas.microsoft.com/office/drawing/2014/main" id="{32D9B37A-D724-2DEE-E216-2B3E21635500}"/>
              </a:ext>
            </a:extLst>
          </p:cNvPr>
          <p:cNvPicPr>
            <a:picLocks noChangeAspect="1"/>
          </p:cNvPicPr>
          <p:nvPr/>
        </p:nvPicPr>
        <p:blipFill>
          <a:blip r:embed="rId2"/>
          <a:stretch>
            <a:fillRect/>
          </a:stretch>
        </p:blipFill>
        <p:spPr>
          <a:xfrm>
            <a:off x="312353" y="2590800"/>
            <a:ext cx="1943100" cy="1676400"/>
          </a:xfrm>
          <a:prstGeom prst="rect">
            <a:avLst/>
          </a:prstGeom>
        </p:spPr>
      </p:pic>
      <p:pic>
        <p:nvPicPr>
          <p:cNvPr id="13" name="Picture 12" descr="A paper bag with words on it&#10;&#10;Description automatically generated">
            <a:extLst>
              <a:ext uri="{FF2B5EF4-FFF2-40B4-BE49-F238E27FC236}">
                <a16:creationId xmlns:a16="http://schemas.microsoft.com/office/drawing/2014/main" id="{8D05E108-29F6-5F41-1F96-198E6B3159F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82782" y="146374"/>
            <a:ext cx="1221203" cy="1667985"/>
          </a:xfrm>
          <a:prstGeom prst="rect">
            <a:avLst/>
          </a:prstGeom>
        </p:spPr>
      </p:pic>
      <p:pic>
        <p:nvPicPr>
          <p:cNvPr id="15" name="Picture 14" descr="A diagram of a research process&#10;&#10;Description automatically generated">
            <a:extLst>
              <a:ext uri="{FF2B5EF4-FFF2-40B4-BE49-F238E27FC236}">
                <a16:creationId xmlns:a16="http://schemas.microsoft.com/office/drawing/2014/main" id="{96D70F16-80CC-DABB-C6F2-92243A0FE4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42812" y="4863689"/>
            <a:ext cx="2591349" cy="1522253"/>
          </a:xfrm>
          <a:prstGeom prst="rect">
            <a:avLst/>
          </a:prstGeom>
        </p:spPr>
      </p:pic>
      <p:pic>
        <p:nvPicPr>
          <p:cNvPr id="17" name="Picture 16" descr="A diagram of a medical subject headings&#10;&#10;Description automatically generated">
            <a:extLst>
              <a:ext uri="{FF2B5EF4-FFF2-40B4-BE49-F238E27FC236}">
                <a16:creationId xmlns:a16="http://schemas.microsoft.com/office/drawing/2014/main" id="{B735AF7E-4150-CC1D-2800-264B27AFC72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61114" y="4644437"/>
            <a:ext cx="2687999" cy="1712770"/>
          </a:xfrm>
          <a:prstGeom prst="rect">
            <a:avLst/>
          </a:prstGeom>
        </p:spPr>
      </p:pic>
      <p:pic>
        <p:nvPicPr>
          <p:cNvPr id="19" name="Picture 18" descr="A blue and white chart&#10;&#10;Description automatically generated">
            <a:extLst>
              <a:ext uri="{FF2B5EF4-FFF2-40B4-BE49-F238E27FC236}">
                <a16:creationId xmlns:a16="http://schemas.microsoft.com/office/drawing/2014/main" id="{F2231EB9-9B53-4651-0F9D-5E08C0E0E6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20857" y="4802621"/>
            <a:ext cx="3550286" cy="1695442"/>
          </a:xfrm>
          <a:prstGeom prst="rect">
            <a:avLst/>
          </a:prstGeom>
        </p:spPr>
      </p:pic>
      <p:sp>
        <p:nvSpPr>
          <p:cNvPr id="25" name="TextBox 24">
            <a:extLst>
              <a:ext uri="{FF2B5EF4-FFF2-40B4-BE49-F238E27FC236}">
                <a16:creationId xmlns:a16="http://schemas.microsoft.com/office/drawing/2014/main" id="{BCF92149-2438-DB4C-B470-6C53701D6642}"/>
              </a:ext>
            </a:extLst>
          </p:cNvPr>
          <p:cNvSpPr txBox="1"/>
          <p:nvPr/>
        </p:nvSpPr>
        <p:spPr>
          <a:xfrm>
            <a:off x="1224016" y="2064205"/>
            <a:ext cx="15853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Bag of Words</a:t>
            </a:r>
          </a:p>
        </p:txBody>
      </p:sp>
      <p:sp>
        <p:nvSpPr>
          <p:cNvPr id="26" name="TextBox 25">
            <a:extLst>
              <a:ext uri="{FF2B5EF4-FFF2-40B4-BE49-F238E27FC236}">
                <a16:creationId xmlns:a16="http://schemas.microsoft.com/office/drawing/2014/main" id="{ACBC7944-4DAF-5C02-BC8F-1EE44FB656FF}"/>
              </a:ext>
            </a:extLst>
          </p:cNvPr>
          <p:cNvSpPr txBox="1"/>
          <p:nvPr/>
        </p:nvSpPr>
        <p:spPr>
          <a:xfrm>
            <a:off x="8919637" y="6498434"/>
            <a:ext cx="12301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Thesaurus</a:t>
            </a:r>
          </a:p>
        </p:txBody>
      </p:sp>
      <p:sp>
        <p:nvSpPr>
          <p:cNvPr id="27" name="TextBox 26">
            <a:extLst>
              <a:ext uri="{FF2B5EF4-FFF2-40B4-BE49-F238E27FC236}">
                <a16:creationId xmlns:a16="http://schemas.microsoft.com/office/drawing/2014/main" id="{BDE0597F-1441-F0B1-2B4E-32DB6392315C}"/>
              </a:ext>
            </a:extLst>
          </p:cNvPr>
          <p:cNvSpPr txBox="1"/>
          <p:nvPr/>
        </p:nvSpPr>
        <p:spPr>
          <a:xfrm>
            <a:off x="4871560" y="6498063"/>
            <a:ext cx="220739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Relational Database</a:t>
            </a:r>
          </a:p>
        </p:txBody>
      </p:sp>
      <p:sp>
        <p:nvSpPr>
          <p:cNvPr id="28" name="TextBox 27">
            <a:extLst>
              <a:ext uri="{FF2B5EF4-FFF2-40B4-BE49-F238E27FC236}">
                <a16:creationId xmlns:a16="http://schemas.microsoft.com/office/drawing/2014/main" id="{0DC532D0-519E-0437-7DE2-2B2AE4E1109B}"/>
              </a:ext>
            </a:extLst>
          </p:cNvPr>
          <p:cNvSpPr txBox="1"/>
          <p:nvPr/>
        </p:nvSpPr>
        <p:spPr>
          <a:xfrm>
            <a:off x="1510024" y="6428433"/>
            <a:ext cx="23739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Controlled Vocabulary</a:t>
            </a:r>
          </a:p>
        </p:txBody>
      </p:sp>
      <p:sp>
        <p:nvSpPr>
          <p:cNvPr id="29" name="TextBox 28">
            <a:extLst>
              <a:ext uri="{FF2B5EF4-FFF2-40B4-BE49-F238E27FC236}">
                <a16:creationId xmlns:a16="http://schemas.microsoft.com/office/drawing/2014/main" id="{4CAB3A3F-0CB0-4795-7C8B-7B0710D63622}"/>
              </a:ext>
            </a:extLst>
          </p:cNvPr>
          <p:cNvSpPr txBox="1"/>
          <p:nvPr/>
        </p:nvSpPr>
        <p:spPr>
          <a:xfrm>
            <a:off x="671364" y="4267200"/>
            <a:ext cx="110530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Ontology</a:t>
            </a:r>
          </a:p>
        </p:txBody>
      </p:sp>
      <p:pic>
        <p:nvPicPr>
          <p:cNvPr id="6" name="Picture 5" descr="A diagram of data model&#10;&#10;Description automatically generated">
            <a:extLst>
              <a:ext uri="{FF2B5EF4-FFF2-40B4-BE49-F238E27FC236}">
                <a16:creationId xmlns:a16="http://schemas.microsoft.com/office/drawing/2014/main" id="{8918F903-54B8-07AB-81F8-583CD29CE1A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61077" y="543357"/>
            <a:ext cx="2790825" cy="1218803"/>
          </a:xfrm>
          <a:prstGeom prst="rect">
            <a:avLst/>
          </a:prstGeom>
        </p:spPr>
      </p:pic>
      <p:pic>
        <p:nvPicPr>
          <p:cNvPr id="7" name="Picture 6" descr="A diagram of a diagram&#10;&#10;Description automatically generated">
            <a:extLst>
              <a:ext uri="{FF2B5EF4-FFF2-40B4-BE49-F238E27FC236}">
                <a16:creationId xmlns:a16="http://schemas.microsoft.com/office/drawing/2014/main" id="{93198010-537E-CE80-D365-4F2CBBD5285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38627" y="430154"/>
            <a:ext cx="2670591" cy="1389838"/>
          </a:xfrm>
          <a:prstGeom prst="rect">
            <a:avLst/>
          </a:prstGeom>
        </p:spPr>
      </p:pic>
      <p:pic>
        <p:nvPicPr>
          <p:cNvPr id="8" name="Picture 7" descr="A rainbow triangle with text&#10;&#10;Description automatically generated">
            <a:extLst>
              <a:ext uri="{FF2B5EF4-FFF2-40B4-BE49-F238E27FC236}">
                <a16:creationId xmlns:a16="http://schemas.microsoft.com/office/drawing/2014/main" id="{571A573F-F2D1-4EC4-BBFC-438EA7D5754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89648" y="419817"/>
            <a:ext cx="1608505" cy="1400175"/>
          </a:xfrm>
          <a:prstGeom prst="rect">
            <a:avLst/>
          </a:prstGeom>
        </p:spPr>
      </p:pic>
      <p:pic>
        <p:nvPicPr>
          <p:cNvPr id="9" name="Picture 8" descr="A cartoon of two stick figures digging a pile of dirt&#10;&#10;Description automatically generated">
            <a:extLst>
              <a:ext uri="{FF2B5EF4-FFF2-40B4-BE49-F238E27FC236}">
                <a16:creationId xmlns:a16="http://schemas.microsoft.com/office/drawing/2014/main" id="{C24D4DBE-A44E-4FE4-B2E2-FB6F8033C7D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353735" y="2394420"/>
            <a:ext cx="1489491" cy="1694154"/>
          </a:xfrm>
          <a:prstGeom prst="rect">
            <a:avLst/>
          </a:prstGeom>
        </p:spPr>
      </p:pic>
      <p:sp>
        <p:nvSpPr>
          <p:cNvPr id="12" name="TextBox 11">
            <a:extLst>
              <a:ext uri="{FF2B5EF4-FFF2-40B4-BE49-F238E27FC236}">
                <a16:creationId xmlns:a16="http://schemas.microsoft.com/office/drawing/2014/main" id="{800E6D62-6300-7FFB-6485-7AEB1593D3F3}"/>
              </a:ext>
            </a:extLst>
          </p:cNvPr>
          <p:cNvSpPr txBox="1"/>
          <p:nvPr/>
        </p:nvSpPr>
        <p:spPr>
          <a:xfrm>
            <a:off x="10277156" y="4150751"/>
            <a:ext cx="175240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ML Algorithms</a:t>
            </a:r>
          </a:p>
        </p:txBody>
      </p:sp>
      <p:sp>
        <p:nvSpPr>
          <p:cNvPr id="14" name="TextBox 13">
            <a:extLst>
              <a:ext uri="{FF2B5EF4-FFF2-40B4-BE49-F238E27FC236}">
                <a16:creationId xmlns:a16="http://schemas.microsoft.com/office/drawing/2014/main" id="{7A495021-57B0-BC4A-A39F-02A1EE52BF63}"/>
              </a:ext>
            </a:extLst>
          </p:cNvPr>
          <p:cNvSpPr txBox="1"/>
          <p:nvPr/>
        </p:nvSpPr>
        <p:spPr>
          <a:xfrm>
            <a:off x="9324307" y="1945208"/>
            <a:ext cx="69923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Code</a:t>
            </a:r>
          </a:p>
        </p:txBody>
      </p:sp>
      <p:sp>
        <p:nvSpPr>
          <p:cNvPr id="16" name="TextBox 15">
            <a:extLst>
              <a:ext uri="{FF2B5EF4-FFF2-40B4-BE49-F238E27FC236}">
                <a16:creationId xmlns:a16="http://schemas.microsoft.com/office/drawing/2014/main" id="{91A62748-E1D0-32F2-4794-A451090B9459}"/>
              </a:ext>
            </a:extLst>
          </p:cNvPr>
          <p:cNvSpPr txBox="1"/>
          <p:nvPr/>
        </p:nvSpPr>
        <p:spPr>
          <a:xfrm>
            <a:off x="5722852" y="1935369"/>
            <a:ext cx="14414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Data Models</a:t>
            </a:r>
          </a:p>
        </p:txBody>
      </p:sp>
      <p:sp>
        <p:nvSpPr>
          <p:cNvPr id="18" name="TextBox 17">
            <a:extLst>
              <a:ext uri="{FF2B5EF4-FFF2-40B4-BE49-F238E27FC236}">
                <a16:creationId xmlns:a16="http://schemas.microsoft.com/office/drawing/2014/main" id="{9633F1E0-FEDF-42AA-7B7C-1C4875B9B9C5}"/>
              </a:ext>
            </a:extLst>
          </p:cNvPr>
          <p:cNvSpPr txBox="1"/>
          <p:nvPr/>
        </p:nvSpPr>
        <p:spPr>
          <a:xfrm>
            <a:off x="3403197" y="1887131"/>
            <a:ext cx="13814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Taxonomies</a:t>
            </a:r>
          </a:p>
        </p:txBody>
      </p:sp>
    </p:spTree>
    <p:extLst>
      <p:ext uri="{BB962C8B-B14F-4D97-AF65-F5344CB8AC3E}">
        <p14:creationId xmlns:p14="http://schemas.microsoft.com/office/powerpoint/2010/main" val="150008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325B-959F-9B58-8012-54AD6544FC4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C77CFD74-93F2-5AC4-772C-5876E0DC9A62}"/>
              </a:ext>
            </a:extLst>
          </p:cNvPr>
          <p:cNvGrpSpPr/>
          <p:nvPr/>
        </p:nvGrpSpPr>
        <p:grpSpPr>
          <a:xfrm>
            <a:off x="1602638" y="5561388"/>
            <a:ext cx="8986724" cy="1160584"/>
            <a:chOff x="-21398" y="5697416"/>
            <a:chExt cx="8986724" cy="1160584"/>
          </a:xfrm>
        </p:grpSpPr>
        <p:pic>
          <p:nvPicPr>
            <p:cNvPr id="3" name="Content Placeholder 5" descr="A close up of a blue background&#10;&#10;Description automatically generated">
              <a:extLst>
                <a:ext uri="{FF2B5EF4-FFF2-40B4-BE49-F238E27FC236}">
                  <a16:creationId xmlns:a16="http://schemas.microsoft.com/office/drawing/2014/main" id="{6786035D-82AE-6968-D724-19B94E7D60D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98" y="5697416"/>
              <a:ext cx="8986724" cy="1160584"/>
            </a:xfrm>
            <a:prstGeom prst="rect">
              <a:avLst/>
            </a:prstGeom>
          </p:spPr>
        </p:pic>
        <p:pic>
          <p:nvPicPr>
            <p:cNvPr id="4" name="Picture 3" descr="A logo of a science foundation&#10;&#10;Description automatically generated">
              <a:extLst>
                <a:ext uri="{FF2B5EF4-FFF2-40B4-BE49-F238E27FC236}">
                  <a16:creationId xmlns:a16="http://schemas.microsoft.com/office/drawing/2014/main" id="{78DA0E93-F2D0-0A86-DFA1-DB927D3E78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21847" y="6207369"/>
              <a:ext cx="1144825" cy="589085"/>
            </a:xfrm>
            <a:prstGeom prst="rect">
              <a:avLst/>
            </a:prstGeom>
          </p:spPr>
        </p:pic>
      </p:grpSp>
      <p:pic>
        <p:nvPicPr>
          <p:cNvPr id="8" name="Picture 7" descr="A cover of a computer&#10;&#10;Description automatically generated">
            <a:extLst>
              <a:ext uri="{FF2B5EF4-FFF2-40B4-BE49-F238E27FC236}">
                <a16:creationId xmlns:a16="http://schemas.microsoft.com/office/drawing/2014/main" id="{275DAB43-FC70-142C-2AF8-E0049A0610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3387" y="1476759"/>
            <a:ext cx="2871942" cy="3732407"/>
          </a:xfrm>
          <a:prstGeom prst="rect">
            <a:avLst/>
          </a:prstGeom>
          <a:ln>
            <a:solidFill>
              <a:schemeClr val="tx1"/>
            </a:solidFill>
          </a:ln>
        </p:spPr>
      </p:pic>
      <p:pic>
        <p:nvPicPr>
          <p:cNvPr id="9" name="Picture 8" descr="A close up of a document&#10;&#10;Description automatically generated">
            <a:extLst>
              <a:ext uri="{FF2B5EF4-FFF2-40B4-BE49-F238E27FC236}">
                <a16:creationId xmlns:a16="http://schemas.microsoft.com/office/drawing/2014/main" id="{BDE1FCA1-3E65-6266-3425-D1636D0CB2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15388" y="472500"/>
            <a:ext cx="2932587" cy="2008517"/>
          </a:xfrm>
          <a:prstGeom prst="rect">
            <a:avLst/>
          </a:prstGeom>
          <a:ln>
            <a:solidFill>
              <a:schemeClr val="tx1"/>
            </a:solidFill>
          </a:ln>
        </p:spPr>
      </p:pic>
      <p:pic>
        <p:nvPicPr>
          <p:cNvPr id="25" name="Picture 24" descr="A close-up of a website&#10;&#10;AI-generated content may be incorrect.">
            <a:extLst>
              <a:ext uri="{FF2B5EF4-FFF2-40B4-BE49-F238E27FC236}">
                <a16:creationId xmlns:a16="http://schemas.microsoft.com/office/drawing/2014/main" id="{DEB8A4EC-B208-2C8C-F4CF-47CA17C013B3}"/>
              </a:ext>
            </a:extLst>
          </p:cNvPr>
          <p:cNvPicPr>
            <a:picLocks noChangeAspect="1"/>
          </p:cNvPicPr>
          <p:nvPr/>
        </p:nvPicPr>
        <p:blipFill>
          <a:blip r:embed="rId6"/>
          <a:stretch>
            <a:fillRect/>
          </a:stretch>
        </p:blipFill>
        <p:spPr>
          <a:xfrm>
            <a:off x="653970" y="2968715"/>
            <a:ext cx="6059264" cy="2104976"/>
          </a:xfrm>
          <a:prstGeom prst="rect">
            <a:avLst/>
          </a:prstGeom>
        </p:spPr>
      </p:pic>
      <p:pic>
        <p:nvPicPr>
          <p:cNvPr id="27" name="Picture 26" descr="A close-up of a document&#10;&#10;AI-generated content may be incorrect.">
            <a:extLst>
              <a:ext uri="{FF2B5EF4-FFF2-40B4-BE49-F238E27FC236}">
                <a16:creationId xmlns:a16="http://schemas.microsoft.com/office/drawing/2014/main" id="{5DC24F0F-A585-088E-0EAA-0DF339EF0C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4467" y="136028"/>
            <a:ext cx="5981661" cy="2555055"/>
          </a:xfrm>
          <a:prstGeom prst="rect">
            <a:avLst/>
          </a:prstGeom>
        </p:spPr>
      </p:pic>
    </p:spTree>
    <p:extLst>
      <p:ext uri="{BB962C8B-B14F-4D97-AF65-F5344CB8AC3E}">
        <p14:creationId xmlns:p14="http://schemas.microsoft.com/office/powerpoint/2010/main" val="21922292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52E24-18D8-E48F-3EA7-02A05A54BFFA}"/>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21B9C0A3-76BE-7355-366B-DA8A933736EF}"/>
              </a:ext>
            </a:extLst>
          </p:cNvPr>
          <p:cNvPicPr>
            <a:picLocks noChangeAspect="1"/>
          </p:cNvPicPr>
          <p:nvPr/>
        </p:nvPicPr>
        <p:blipFill>
          <a:blip r:embed="rId2"/>
          <a:stretch>
            <a:fillRect/>
          </a:stretch>
        </p:blipFill>
        <p:spPr>
          <a:xfrm>
            <a:off x="2209800" y="476989"/>
            <a:ext cx="7772400" cy="260552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BE3A15B5-F7F6-9D43-DA2F-BDE9C8A2DE7C}"/>
              </a:ext>
            </a:extLst>
          </p:cNvPr>
          <p:cNvPicPr>
            <a:picLocks noChangeAspect="1"/>
          </p:cNvPicPr>
          <p:nvPr/>
        </p:nvPicPr>
        <p:blipFill>
          <a:blip r:embed="rId3"/>
          <a:stretch>
            <a:fillRect/>
          </a:stretch>
        </p:blipFill>
        <p:spPr>
          <a:xfrm>
            <a:off x="1131007" y="3920294"/>
            <a:ext cx="10222793" cy="1476018"/>
          </a:xfrm>
          <a:prstGeom prst="rect">
            <a:avLst/>
          </a:prstGeom>
        </p:spPr>
      </p:pic>
    </p:spTree>
    <p:extLst>
      <p:ext uri="{BB962C8B-B14F-4D97-AF65-F5344CB8AC3E}">
        <p14:creationId xmlns:p14="http://schemas.microsoft.com/office/powerpoint/2010/main" val="25454802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52E24-18D8-E48F-3EA7-02A05A54BFFA}"/>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21B9C0A3-76BE-7355-366B-DA8A933736EF}"/>
              </a:ext>
            </a:extLst>
          </p:cNvPr>
          <p:cNvPicPr>
            <a:picLocks noChangeAspect="1"/>
          </p:cNvPicPr>
          <p:nvPr/>
        </p:nvPicPr>
        <p:blipFill>
          <a:blip r:embed="rId2"/>
          <a:stretch>
            <a:fillRect/>
          </a:stretch>
        </p:blipFill>
        <p:spPr>
          <a:xfrm>
            <a:off x="2209800" y="476989"/>
            <a:ext cx="7772400" cy="260552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BE3A15B5-F7F6-9D43-DA2F-BDE9C8A2DE7C}"/>
              </a:ext>
            </a:extLst>
          </p:cNvPr>
          <p:cNvPicPr>
            <a:picLocks noChangeAspect="1"/>
          </p:cNvPicPr>
          <p:nvPr/>
        </p:nvPicPr>
        <p:blipFill>
          <a:blip r:embed="rId3"/>
          <a:stretch>
            <a:fillRect/>
          </a:stretch>
        </p:blipFill>
        <p:spPr>
          <a:xfrm>
            <a:off x="1131007" y="3920294"/>
            <a:ext cx="10222793" cy="1476018"/>
          </a:xfrm>
          <a:prstGeom prst="rect">
            <a:avLst/>
          </a:prstGeom>
        </p:spPr>
      </p:pic>
      <p:pic>
        <p:nvPicPr>
          <p:cNvPr id="9" name="Graphic 8" descr="Close with solid fill">
            <a:extLst>
              <a:ext uri="{FF2B5EF4-FFF2-40B4-BE49-F238E27FC236}">
                <a16:creationId xmlns:a16="http://schemas.microsoft.com/office/drawing/2014/main" id="{B82DDB0D-3C3F-DE52-5EFC-69DD6B38AB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6038" y="1461688"/>
            <a:ext cx="2892950" cy="2892950"/>
          </a:xfrm>
          <a:prstGeom prst="rect">
            <a:avLst/>
          </a:prstGeom>
        </p:spPr>
      </p:pic>
      <p:sp>
        <p:nvSpPr>
          <p:cNvPr id="3" name="TextBox 2">
            <a:extLst>
              <a:ext uri="{FF2B5EF4-FFF2-40B4-BE49-F238E27FC236}">
                <a16:creationId xmlns:a16="http://schemas.microsoft.com/office/drawing/2014/main" id="{E77C9792-B5E9-60E5-2278-609950EBC304}"/>
              </a:ext>
            </a:extLst>
          </p:cNvPr>
          <p:cNvSpPr txBox="1"/>
          <p:nvPr/>
        </p:nvSpPr>
        <p:spPr>
          <a:xfrm>
            <a:off x="4719855" y="136525"/>
            <a:ext cx="38907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just another information silo</a:t>
            </a:r>
          </a:p>
        </p:txBody>
      </p:sp>
      <p:cxnSp>
        <p:nvCxnSpPr>
          <p:cNvPr id="10" name="Straight Connector 9">
            <a:extLst>
              <a:ext uri="{FF2B5EF4-FFF2-40B4-BE49-F238E27FC236}">
                <a16:creationId xmlns:a16="http://schemas.microsoft.com/office/drawing/2014/main" id="{FDBF3496-71D9-F0C4-0E32-F42A1495D7E9}"/>
              </a:ext>
            </a:extLst>
          </p:cNvPr>
          <p:cNvCxnSpPr>
            <a:cxnSpLocks/>
          </p:cNvCxnSpPr>
          <p:nvPr/>
        </p:nvCxnSpPr>
        <p:spPr>
          <a:xfrm>
            <a:off x="4818490" y="738506"/>
            <a:ext cx="37921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69920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039D1-DDDA-6375-4752-8B8535D047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B16054-2AB3-69CA-70DE-61CDF37B8D10}"/>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0A3923AB-0937-E1E0-822F-1224647443F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78181" y="217727"/>
            <a:ext cx="5399567" cy="1810082"/>
          </a:xfrm>
          <a:prstGeom prst="rect">
            <a:avLst/>
          </a:prstGeom>
        </p:spPr>
      </p:pic>
      <p:pic>
        <p:nvPicPr>
          <p:cNvPr id="3" name="Picture 2" descr="A close up of a text&#10;&#10;Description automatically generated">
            <a:extLst>
              <a:ext uri="{FF2B5EF4-FFF2-40B4-BE49-F238E27FC236}">
                <a16:creationId xmlns:a16="http://schemas.microsoft.com/office/drawing/2014/main" id="{61F0F02B-6283-F58C-E135-D7D0A05758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42" y="217727"/>
            <a:ext cx="5157530" cy="1487322"/>
          </a:xfrm>
          <a:prstGeom prst="rect">
            <a:avLst/>
          </a:prstGeom>
        </p:spPr>
      </p:pic>
      <p:pic>
        <p:nvPicPr>
          <p:cNvPr id="7" name="Picture 6" descr="A screenshot of a video&#10;&#10;Description automatically generated">
            <a:extLst>
              <a:ext uri="{FF2B5EF4-FFF2-40B4-BE49-F238E27FC236}">
                <a16:creationId xmlns:a16="http://schemas.microsoft.com/office/drawing/2014/main" id="{509B4B95-971B-715D-5C36-BBBE183EFAF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2761" y="2027809"/>
            <a:ext cx="5581060" cy="207026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813036D-8C6E-0424-9940-0FA63EC1FA3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2916" y="4432556"/>
            <a:ext cx="4949382" cy="1700727"/>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1217D70E-9F9D-912C-AB9D-76B90A5F38C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37274" y="4273721"/>
            <a:ext cx="5831810" cy="201839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61903F2-1DDD-D69B-F966-EFF01206A1B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96000" y="2252554"/>
            <a:ext cx="4963348" cy="1700727"/>
          </a:xfrm>
          <a:prstGeom prst="rect">
            <a:avLst/>
          </a:prstGeom>
        </p:spPr>
      </p:pic>
    </p:spTree>
    <p:extLst>
      <p:ext uri="{BB962C8B-B14F-4D97-AF65-F5344CB8AC3E}">
        <p14:creationId xmlns:p14="http://schemas.microsoft.com/office/powerpoint/2010/main" val="10439738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E78E3-6D66-A901-1ECF-FAF392FB65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FEBE70-4875-10CB-0743-E934B28FEA95}"/>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9C56859B-0500-97C4-6DCE-63B7DCB5B4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78181" y="217727"/>
            <a:ext cx="5399567" cy="1810082"/>
          </a:xfrm>
          <a:prstGeom prst="rect">
            <a:avLst/>
          </a:prstGeom>
        </p:spPr>
      </p:pic>
      <p:pic>
        <p:nvPicPr>
          <p:cNvPr id="3" name="Picture 2" descr="A close up of a text&#10;&#10;Description automatically generated">
            <a:extLst>
              <a:ext uri="{FF2B5EF4-FFF2-40B4-BE49-F238E27FC236}">
                <a16:creationId xmlns:a16="http://schemas.microsoft.com/office/drawing/2014/main" id="{9C277096-0878-0C21-09A5-31BB75CA671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42" y="217727"/>
            <a:ext cx="5157530" cy="1487322"/>
          </a:xfrm>
          <a:prstGeom prst="rect">
            <a:avLst/>
          </a:prstGeom>
        </p:spPr>
      </p:pic>
      <p:pic>
        <p:nvPicPr>
          <p:cNvPr id="7" name="Picture 6" descr="A screenshot of a video&#10;&#10;Description automatically generated">
            <a:extLst>
              <a:ext uri="{FF2B5EF4-FFF2-40B4-BE49-F238E27FC236}">
                <a16:creationId xmlns:a16="http://schemas.microsoft.com/office/drawing/2014/main" id="{8D54641C-A1AF-9896-C5E7-CCEAA2AF25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2761" y="2027809"/>
            <a:ext cx="5581060" cy="207026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3342501-B779-68A4-4EB9-8A667A26826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2916" y="4432556"/>
            <a:ext cx="4949382" cy="1700727"/>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D178383F-A9BD-C030-EBA8-EAC44E3C2B2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37274" y="4273721"/>
            <a:ext cx="5831810" cy="201839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FC5F5F2-6F2A-7DC9-49A8-B7D373A8DD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96000" y="2252554"/>
            <a:ext cx="4963348" cy="1700727"/>
          </a:xfrm>
          <a:prstGeom prst="rect">
            <a:avLst/>
          </a:prstGeom>
        </p:spPr>
      </p:pic>
      <p:pic>
        <p:nvPicPr>
          <p:cNvPr id="2" name="Graphic 1" descr="Close with solid fill">
            <a:extLst>
              <a:ext uri="{FF2B5EF4-FFF2-40B4-BE49-F238E27FC236}">
                <a16:creationId xmlns:a16="http://schemas.microsoft.com/office/drawing/2014/main" id="{6D6E322C-3714-298D-5658-3E372CA45C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45112" y="136525"/>
            <a:ext cx="6301779" cy="6301779"/>
          </a:xfrm>
          <a:prstGeom prst="rect">
            <a:avLst/>
          </a:prstGeom>
        </p:spPr>
      </p:pic>
    </p:spTree>
    <p:extLst>
      <p:ext uri="{BB962C8B-B14F-4D97-AF65-F5344CB8AC3E}">
        <p14:creationId xmlns:p14="http://schemas.microsoft.com/office/powerpoint/2010/main" val="173692827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73771-E869-FA13-2E2F-3A61344DD7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7AE98-0108-555C-6C0F-0A8E5E42E39E}"/>
              </a:ext>
            </a:extLst>
          </p:cNvPr>
          <p:cNvSpPr>
            <a:spLocks noGrp="1"/>
          </p:cNvSpPr>
          <p:nvPr>
            <p:ph idx="1"/>
          </p:nvPr>
        </p:nvSpPr>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a:t>
            </a:r>
            <a:r>
              <a:rPr lang="en-US" sz="5400" b="1">
                <a:solidFill>
                  <a:srgbClr val="FF0000"/>
                </a:solidFill>
                <a:latin typeface="Garamond" panose="02020404030301010803" pitchFamily="18" charset="0"/>
              </a:rPr>
              <a:t>how</a:t>
            </a:r>
            <a:r>
              <a:rPr lang="en-US" sz="5400" b="1">
                <a:solidFill>
                  <a:schemeClr val="accent6"/>
                </a:solidFill>
                <a:latin typeface="Garamond" panose="02020404030301010803" pitchFamily="18" charset="0"/>
              </a:rPr>
              <a:t> you tell it</a:t>
            </a:r>
          </a:p>
          <a:p>
            <a:pPr marL="0" indent="0" algn="ctr">
              <a:buNone/>
            </a:pPr>
            <a:endParaRPr lang="en-US" sz="5400" b="1">
              <a:solidFill>
                <a:schemeClr val="accent6"/>
              </a:solidFill>
              <a:latin typeface="Garamond" panose="02020404030301010803" pitchFamily="18" charset="0"/>
            </a:endParaRPr>
          </a:p>
          <a:p>
            <a:pPr marL="0" indent="0" algn="ctr">
              <a:buNone/>
            </a:pPr>
            <a:r>
              <a:rPr lang="en-US" sz="4400" b="1">
                <a:solidFill>
                  <a:schemeClr val="tx1"/>
                </a:solidFill>
                <a:latin typeface="Garamond" panose="02020404030301010803" pitchFamily="18" charset="0"/>
              </a:rPr>
              <a:t>These aims require focusing on “how”</a:t>
            </a:r>
          </a:p>
        </p:txBody>
      </p:sp>
    </p:spTree>
    <p:extLst>
      <p:ext uri="{BB962C8B-B14F-4D97-AF65-F5344CB8AC3E}">
        <p14:creationId xmlns:p14="http://schemas.microsoft.com/office/powerpoint/2010/main" val="1915212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B869-2331-BF75-65EF-F5A2BA68FF51}"/>
              </a:ext>
            </a:extLst>
          </p:cNvPr>
          <p:cNvSpPr>
            <a:spLocks noGrp="1"/>
          </p:cNvSpPr>
          <p:nvPr>
            <p:ph type="title"/>
          </p:nvPr>
        </p:nvSpPr>
        <p:spPr/>
        <p:txBody>
          <a:bodyPr/>
          <a:lstStyle/>
          <a:p>
            <a:r>
              <a:rPr lang="en-US"/>
              <a:t>Guidance</a:t>
            </a:r>
          </a:p>
        </p:txBody>
      </p:sp>
      <p:grpSp>
        <p:nvGrpSpPr>
          <p:cNvPr id="134" name="Group 133">
            <a:extLst>
              <a:ext uri="{FF2B5EF4-FFF2-40B4-BE49-F238E27FC236}">
                <a16:creationId xmlns:a16="http://schemas.microsoft.com/office/drawing/2014/main" id="{696A3A2D-54B9-BFBE-F167-3A82BC9A40AB}"/>
              </a:ext>
            </a:extLst>
          </p:cNvPr>
          <p:cNvGrpSpPr/>
          <p:nvPr/>
        </p:nvGrpSpPr>
        <p:grpSpPr>
          <a:xfrm>
            <a:off x="8144084" y="1140179"/>
            <a:ext cx="2596546" cy="4833998"/>
            <a:chOff x="7813578" y="908825"/>
            <a:chExt cx="2596546" cy="4833998"/>
          </a:xfrm>
        </p:grpSpPr>
        <p:sp>
          <p:nvSpPr>
            <p:cNvPr id="16" name="Rounded Rectangle 15">
              <a:extLst>
                <a:ext uri="{FF2B5EF4-FFF2-40B4-BE49-F238E27FC236}">
                  <a16:creationId xmlns:a16="http://schemas.microsoft.com/office/drawing/2014/main" id="{600B77E9-1D31-4A8B-9280-F886626F7AE6}"/>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17" name="Rounded Rectangle 16">
              <a:extLst>
                <a:ext uri="{FF2B5EF4-FFF2-40B4-BE49-F238E27FC236}">
                  <a16:creationId xmlns:a16="http://schemas.microsoft.com/office/drawing/2014/main" id="{F31D8EBA-97DB-4FBF-5EDB-45228BCCE467}"/>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27" name="Rounded Rectangle 26">
              <a:extLst>
                <a:ext uri="{FF2B5EF4-FFF2-40B4-BE49-F238E27FC236}">
                  <a16:creationId xmlns:a16="http://schemas.microsoft.com/office/drawing/2014/main" id="{9B24261D-2B96-52BF-D603-EBA75FB2F72E}"/>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28" name="Rounded Rectangle 27">
              <a:extLst>
                <a:ext uri="{FF2B5EF4-FFF2-40B4-BE49-F238E27FC236}">
                  <a16:creationId xmlns:a16="http://schemas.microsoft.com/office/drawing/2014/main" id="{EA92E48C-29B4-F1D7-153E-0C76332AEBEF}"/>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Tree>
    <p:extLst>
      <p:ext uri="{BB962C8B-B14F-4D97-AF65-F5344CB8AC3E}">
        <p14:creationId xmlns:p14="http://schemas.microsoft.com/office/powerpoint/2010/main" val="970430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0FCD2-D191-B339-C432-35051EF59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F5410-92E8-465A-8A64-6BE33C4AB2CE}"/>
              </a:ext>
            </a:extLst>
          </p:cNvPr>
          <p:cNvSpPr>
            <a:spLocks noGrp="1"/>
          </p:cNvSpPr>
          <p:nvPr>
            <p:ph type="title"/>
          </p:nvPr>
        </p:nvSpPr>
        <p:spPr/>
        <p:txBody>
          <a:bodyPr/>
          <a:lstStyle/>
          <a:p>
            <a:r>
              <a:rPr lang="en-US"/>
              <a:t>Guidance</a:t>
            </a:r>
          </a:p>
        </p:txBody>
      </p:sp>
      <p:sp>
        <p:nvSpPr>
          <p:cNvPr id="3" name="Content Placeholder 2">
            <a:extLst>
              <a:ext uri="{FF2B5EF4-FFF2-40B4-BE49-F238E27FC236}">
                <a16:creationId xmlns:a16="http://schemas.microsoft.com/office/drawing/2014/main" id="{F06F7B00-DDD5-9048-7CE9-A0C8425E9FD9}"/>
              </a:ext>
            </a:extLst>
          </p:cNvPr>
          <p:cNvSpPr>
            <a:spLocks noGrp="1"/>
          </p:cNvSpPr>
          <p:nvPr>
            <p:ph idx="1"/>
          </p:nvPr>
        </p:nvSpPr>
        <p:spPr>
          <a:xfrm>
            <a:off x="838200" y="1825624"/>
            <a:ext cx="10515600" cy="4883647"/>
          </a:xfrm>
        </p:spPr>
        <p:txBody>
          <a:bodyPr/>
          <a:lstStyle/>
          <a:p>
            <a:r>
              <a:rPr lang="en-US"/>
              <a:t>Competency questions are </a:t>
            </a:r>
            <a:r>
              <a:rPr lang="en-US" b="1">
                <a:solidFill>
                  <a:schemeClr val="accent6"/>
                </a:solidFill>
              </a:rPr>
              <a:t>used to guide </a:t>
            </a:r>
            <a:br>
              <a:rPr lang="en-US" b="1">
                <a:solidFill>
                  <a:schemeClr val="accent6"/>
                </a:solidFill>
              </a:rPr>
            </a:br>
            <a:r>
              <a:rPr lang="en-US" b="1">
                <a:solidFill>
                  <a:schemeClr val="accent6"/>
                </a:solidFill>
              </a:rPr>
              <a:t>ontology development </a:t>
            </a:r>
            <a:r>
              <a:rPr lang="en-US"/>
              <a:t>and</a:t>
            </a:r>
            <a:r>
              <a:rPr lang="en-US" b="1">
                <a:solidFill>
                  <a:schemeClr val="accent6"/>
                </a:solidFill>
              </a:rPr>
              <a:t> generate </a:t>
            </a:r>
            <a:br>
              <a:rPr lang="en-US" b="1">
                <a:solidFill>
                  <a:schemeClr val="accent6"/>
                </a:solidFill>
              </a:rPr>
            </a:br>
            <a:r>
              <a:rPr lang="en-US" b="1">
                <a:solidFill>
                  <a:schemeClr val="accent6"/>
                </a:solidFill>
              </a:rPr>
              <a:t>unit tests </a:t>
            </a:r>
            <a:r>
              <a:rPr lang="en-US"/>
              <a:t>to ensure ontologies are </a:t>
            </a:r>
            <a:br>
              <a:rPr lang="en-US"/>
            </a:br>
            <a:r>
              <a:rPr lang="en-US"/>
              <a:t>sufficiently well-developed</a:t>
            </a:r>
          </a:p>
          <a:p>
            <a:endParaRPr lang="en-US"/>
          </a:p>
          <a:p>
            <a:r>
              <a:rPr lang="en-US"/>
              <a:t>Identify a preliminary list of competency </a:t>
            </a:r>
            <a:br>
              <a:rPr lang="en-US"/>
            </a:br>
            <a:r>
              <a:rPr lang="en-US"/>
              <a:t>questions </a:t>
            </a:r>
            <a:r>
              <a:rPr lang="en-US" b="1">
                <a:solidFill>
                  <a:srgbClr val="FF0000"/>
                </a:solidFill>
              </a:rPr>
              <a:t>first</a:t>
            </a:r>
          </a:p>
          <a:p>
            <a:endParaRPr lang="en-US"/>
          </a:p>
          <a:p>
            <a:r>
              <a:rPr lang="en-US"/>
              <a:t>They will help you scope your project</a:t>
            </a:r>
          </a:p>
          <a:p>
            <a:endParaRPr lang="en-US"/>
          </a:p>
          <a:p>
            <a:endParaRPr lang="en-US"/>
          </a:p>
          <a:p>
            <a:endParaRPr lang="en-US"/>
          </a:p>
        </p:txBody>
      </p:sp>
      <p:grpSp>
        <p:nvGrpSpPr>
          <p:cNvPr id="40" name="Group 39">
            <a:extLst>
              <a:ext uri="{FF2B5EF4-FFF2-40B4-BE49-F238E27FC236}">
                <a16:creationId xmlns:a16="http://schemas.microsoft.com/office/drawing/2014/main" id="{EE376F8B-FFA0-161D-D00E-A9CA18B9F1C9}"/>
              </a:ext>
            </a:extLst>
          </p:cNvPr>
          <p:cNvGrpSpPr/>
          <p:nvPr/>
        </p:nvGrpSpPr>
        <p:grpSpPr>
          <a:xfrm>
            <a:off x="8144084" y="1140179"/>
            <a:ext cx="2596546" cy="4833998"/>
            <a:chOff x="7813578" y="908825"/>
            <a:chExt cx="2596546" cy="4833998"/>
          </a:xfrm>
        </p:grpSpPr>
        <p:sp>
          <p:nvSpPr>
            <p:cNvPr id="42" name="Rounded Rectangle 41">
              <a:extLst>
                <a:ext uri="{FF2B5EF4-FFF2-40B4-BE49-F238E27FC236}">
                  <a16:creationId xmlns:a16="http://schemas.microsoft.com/office/drawing/2014/main" id="{1103ADC7-6856-D7A5-2183-284B9F6E7893}"/>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43" name="Rounded Rectangle 42">
              <a:extLst>
                <a:ext uri="{FF2B5EF4-FFF2-40B4-BE49-F238E27FC236}">
                  <a16:creationId xmlns:a16="http://schemas.microsoft.com/office/drawing/2014/main" id="{F990B8E8-8B31-F15D-D58E-E85E8248AC5C}"/>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44" name="Rounded Rectangle 43">
              <a:extLst>
                <a:ext uri="{FF2B5EF4-FFF2-40B4-BE49-F238E27FC236}">
                  <a16:creationId xmlns:a16="http://schemas.microsoft.com/office/drawing/2014/main" id="{FC0FF13D-7C41-B824-A131-BA1EBD62565B}"/>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45" name="Rounded Rectangle 44">
              <a:extLst>
                <a:ext uri="{FF2B5EF4-FFF2-40B4-BE49-F238E27FC236}">
                  <a16:creationId xmlns:a16="http://schemas.microsoft.com/office/drawing/2014/main" id="{18736CBC-F72B-7C67-AA0D-5F9AB4E15C50}"/>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39" name="Oval 38">
            <a:extLst>
              <a:ext uri="{FF2B5EF4-FFF2-40B4-BE49-F238E27FC236}">
                <a16:creationId xmlns:a16="http://schemas.microsoft.com/office/drawing/2014/main" id="{67D0CC18-B51A-3367-22C0-487572E6E6CB}"/>
              </a:ext>
            </a:extLst>
          </p:cNvPr>
          <p:cNvSpPr/>
          <p:nvPr/>
        </p:nvSpPr>
        <p:spPr>
          <a:xfrm>
            <a:off x="8073660" y="1135729"/>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400959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7589B48-26BC-48CB-783A-D99955088E28}"/>
              </a:ext>
            </a:extLst>
          </p:cNvPr>
          <p:cNvPicPr>
            <a:picLocks noGrp="1" noChangeAspect="1"/>
          </p:cNvPicPr>
          <p:nvPr>
            <p:ph idx="1"/>
          </p:nvPr>
        </p:nvPicPr>
        <p:blipFill>
          <a:blip r:embed="rId2"/>
          <a:stretch>
            <a:fillRect/>
          </a:stretch>
        </p:blipFill>
        <p:spPr>
          <a:xfrm>
            <a:off x="128600" y="942975"/>
            <a:ext cx="11934800" cy="4171950"/>
          </a:xfrm>
        </p:spPr>
      </p:pic>
      <p:sp>
        <p:nvSpPr>
          <p:cNvPr id="6" name="TextBox 5">
            <a:extLst>
              <a:ext uri="{FF2B5EF4-FFF2-40B4-BE49-F238E27FC236}">
                <a16:creationId xmlns:a16="http://schemas.microsoft.com/office/drawing/2014/main" id="{1B5A644D-B700-1025-CA31-09D627AB5FEE}"/>
              </a:ext>
            </a:extLst>
          </p:cNvPr>
          <p:cNvSpPr txBox="1"/>
          <p:nvPr/>
        </p:nvSpPr>
        <p:spPr>
          <a:xfrm>
            <a:off x="318774" y="6012547"/>
            <a:ext cx="115544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Keet, M, Kahn, Z. 2023 </a:t>
            </a: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On the Roles of Competency Questions in Ontology Engineering </a:t>
            </a: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3"/>
              </a:rPr>
              <a:t>http://www.meteck.org/files/EKAW24positionPaperCQs.pdf</a:t>
            </a: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a:t>
            </a:r>
          </a:p>
        </p:txBody>
      </p:sp>
    </p:spTree>
    <p:extLst>
      <p:ext uri="{BB962C8B-B14F-4D97-AF65-F5344CB8AC3E}">
        <p14:creationId xmlns:p14="http://schemas.microsoft.com/office/powerpoint/2010/main" val="35428074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2D6BA-A323-B96C-6F7D-6F5743EBB284}"/>
            </a:ext>
          </a:extLst>
        </p:cNvPr>
        <p:cNvGrpSpPr/>
        <p:nvPr/>
      </p:nvGrpSpPr>
      <p:grpSpPr>
        <a:xfrm>
          <a:off x="0" y="0"/>
          <a:ext cx="0" cy="0"/>
          <a:chOff x="0" y="0"/>
          <a:chExt cx="0" cy="0"/>
        </a:xfrm>
      </p:grpSpPr>
      <p:pic>
        <p:nvPicPr>
          <p:cNvPr id="7" name="Picture 6" descr="A white ship in the ocean&#10;&#10;Description automatically generated">
            <a:extLst>
              <a:ext uri="{FF2B5EF4-FFF2-40B4-BE49-F238E27FC236}">
                <a16:creationId xmlns:a16="http://schemas.microsoft.com/office/drawing/2014/main" id="{4E0FB0B5-8359-915D-DC1E-F6A0A0E5F482}"/>
              </a:ext>
            </a:extLst>
          </p:cNvPr>
          <p:cNvPicPr>
            <a:picLocks noChangeAspect="1"/>
          </p:cNvPicPr>
          <p:nvPr/>
        </p:nvPicPr>
        <p:blipFill>
          <a:blip r:embed="rId2"/>
          <a:stretch>
            <a:fillRect/>
          </a:stretch>
        </p:blipFill>
        <p:spPr>
          <a:xfrm>
            <a:off x="1182822" y="177582"/>
            <a:ext cx="9826355" cy="5508515"/>
          </a:xfrm>
          <a:prstGeom prst="rect">
            <a:avLst/>
          </a:prstGeom>
        </p:spPr>
      </p:pic>
      <p:sp>
        <p:nvSpPr>
          <p:cNvPr id="10" name="TextBox 9">
            <a:extLst>
              <a:ext uri="{FF2B5EF4-FFF2-40B4-BE49-F238E27FC236}">
                <a16:creationId xmlns:a16="http://schemas.microsoft.com/office/drawing/2014/main" id="{DDB680C9-21F7-FD7C-B3CB-4867CF0555D7}"/>
              </a:ext>
            </a:extLst>
          </p:cNvPr>
          <p:cNvSpPr txBox="1"/>
          <p:nvPr/>
        </p:nvSpPr>
        <p:spPr>
          <a:xfrm>
            <a:off x="1527607" y="5990897"/>
            <a:ext cx="94815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25250153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1826-F100-BA6C-B254-301211CC3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87493-CF96-63C5-843C-AF302C3BB29A}"/>
              </a:ext>
            </a:extLst>
          </p:cNvPr>
          <p:cNvSpPr>
            <a:spLocks noGrp="1"/>
          </p:cNvSpPr>
          <p:nvPr>
            <p:ph type="title"/>
          </p:nvPr>
        </p:nvSpPr>
        <p:spPr/>
        <p:txBody>
          <a:bodyPr/>
          <a:lstStyle/>
          <a:p>
            <a:r>
              <a:rPr lang="en-US"/>
              <a:t>Classes &amp; Relations</a:t>
            </a:r>
          </a:p>
        </p:txBody>
      </p:sp>
      <p:sp>
        <p:nvSpPr>
          <p:cNvPr id="3" name="Content Placeholder 2">
            <a:extLst>
              <a:ext uri="{FF2B5EF4-FFF2-40B4-BE49-F238E27FC236}">
                <a16:creationId xmlns:a16="http://schemas.microsoft.com/office/drawing/2014/main" id="{024F88A4-031A-2201-D350-4E00F3421BF6}"/>
              </a:ext>
            </a:extLst>
          </p:cNvPr>
          <p:cNvSpPr>
            <a:spLocks noGrp="1"/>
          </p:cNvSpPr>
          <p:nvPr>
            <p:ph idx="1"/>
          </p:nvPr>
        </p:nvSpPr>
        <p:spPr/>
        <p:txBody>
          <a:bodyPr/>
          <a:lstStyle/>
          <a:p>
            <a:r>
              <a:rPr lang="en-US"/>
              <a:t>Using competency questions as guidance, </a:t>
            </a:r>
            <a:br>
              <a:rPr lang="en-US"/>
            </a:br>
            <a:r>
              <a:rPr lang="en-US"/>
              <a:t>list the classes and relations you will need to </a:t>
            </a:r>
            <a:br>
              <a:rPr lang="en-US"/>
            </a:br>
            <a:r>
              <a:rPr lang="en-US"/>
              <a:t>represent to answer the questions</a:t>
            </a:r>
          </a:p>
          <a:p>
            <a:endParaRPr lang="en-US"/>
          </a:p>
          <a:p>
            <a:r>
              <a:rPr lang="en-US"/>
              <a:t>Create this list through the lens of, say, </a:t>
            </a:r>
            <a:br>
              <a:rPr lang="en-US"/>
            </a:br>
            <a:r>
              <a:rPr lang="en-US"/>
              <a:t>Basic Formal Ontology (BFO) and/or </a:t>
            </a:r>
            <a:br>
              <a:rPr lang="en-US"/>
            </a:br>
            <a:r>
              <a:rPr lang="en-US"/>
              <a:t>Common Core Ontologies classes and relations</a:t>
            </a:r>
          </a:p>
          <a:p>
            <a:endParaRPr lang="en-US"/>
          </a:p>
          <a:p>
            <a:r>
              <a:rPr lang="en-US"/>
              <a:t>I illustrate using BFO</a:t>
            </a:r>
          </a:p>
        </p:txBody>
      </p:sp>
      <p:grpSp>
        <p:nvGrpSpPr>
          <p:cNvPr id="45" name="Group 44">
            <a:extLst>
              <a:ext uri="{FF2B5EF4-FFF2-40B4-BE49-F238E27FC236}">
                <a16:creationId xmlns:a16="http://schemas.microsoft.com/office/drawing/2014/main" id="{0BD40267-32EE-1DDE-721E-741D3AD03D45}"/>
              </a:ext>
            </a:extLst>
          </p:cNvPr>
          <p:cNvGrpSpPr/>
          <p:nvPr/>
        </p:nvGrpSpPr>
        <p:grpSpPr>
          <a:xfrm>
            <a:off x="8144084" y="1140179"/>
            <a:ext cx="2596546" cy="4833998"/>
            <a:chOff x="7813578" y="908825"/>
            <a:chExt cx="2596546" cy="4833998"/>
          </a:xfrm>
        </p:grpSpPr>
        <p:sp>
          <p:nvSpPr>
            <p:cNvPr id="46" name="Rounded Rectangle 45">
              <a:extLst>
                <a:ext uri="{FF2B5EF4-FFF2-40B4-BE49-F238E27FC236}">
                  <a16:creationId xmlns:a16="http://schemas.microsoft.com/office/drawing/2014/main" id="{49FFD48D-9944-CAE8-7782-FBA9857F1DE5}"/>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47" name="Rounded Rectangle 46">
              <a:extLst>
                <a:ext uri="{FF2B5EF4-FFF2-40B4-BE49-F238E27FC236}">
                  <a16:creationId xmlns:a16="http://schemas.microsoft.com/office/drawing/2014/main" id="{10A56192-B804-BDEE-8490-02BA6D45C7D7}"/>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48" name="Rounded Rectangle 47">
              <a:extLst>
                <a:ext uri="{FF2B5EF4-FFF2-40B4-BE49-F238E27FC236}">
                  <a16:creationId xmlns:a16="http://schemas.microsoft.com/office/drawing/2014/main" id="{F045A6D3-E7BF-3626-95AF-83926FE98F65}"/>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49" name="Rounded Rectangle 48">
              <a:extLst>
                <a:ext uri="{FF2B5EF4-FFF2-40B4-BE49-F238E27FC236}">
                  <a16:creationId xmlns:a16="http://schemas.microsoft.com/office/drawing/2014/main" id="{9E7C2570-BF77-A7C9-361D-E5A365942CFE}"/>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50" name="Oval 49">
            <a:extLst>
              <a:ext uri="{FF2B5EF4-FFF2-40B4-BE49-F238E27FC236}">
                <a16:creationId xmlns:a16="http://schemas.microsoft.com/office/drawing/2014/main" id="{15F17E1B-6D00-CFC8-F8F8-14FA410C1CDB}"/>
              </a:ext>
            </a:extLst>
          </p:cNvPr>
          <p:cNvSpPr/>
          <p:nvPr/>
        </p:nvSpPr>
        <p:spPr>
          <a:xfrm>
            <a:off x="8076219" y="2451193"/>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528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D1C113-1EC9-1DAD-F161-B9200EEB37E2}"/>
              </a:ext>
            </a:extLst>
          </p:cNvPr>
          <p:cNvPicPr>
            <a:picLocks noChangeAspect="1"/>
          </p:cNvPicPr>
          <p:nvPr/>
        </p:nvPicPr>
        <p:blipFill>
          <a:blip r:embed="rId2"/>
          <a:stretch>
            <a:fillRect/>
          </a:stretch>
        </p:blipFill>
        <p:spPr>
          <a:xfrm>
            <a:off x="4423216" y="4075290"/>
            <a:ext cx="4015476" cy="1957753"/>
          </a:xfrm>
          <a:prstGeom prst="rect">
            <a:avLst/>
          </a:prstGeom>
        </p:spPr>
      </p:pic>
      <p:pic>
        <p:nvPicPr>
          <p:cNvPr id="13" name="Picture 12" descr="A screenshot of a website&#10;&#10;AI-generated content may be incorrect.">
            <a:extLst>
              <a:ext uri="{FF2B5EF4-FFF2-40B4-BE49-F238E27FC236}">
                <a16:creationId xmlns:a16="http://schemas.microsoft.com/office/drawing/2014/main" id="{CD92115E-C560-477C-76AA-DA7EA069C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1312" y="137087"/>
            <a:ext cx="4005816" cy="3225295"/>
          </a:xfrm>
          <a:prstGeom prst="rect">
            <a:avLst/>
          </a:prstGeom>
        </p:spPr>
      </p:pic>
      <p:pic>
        <p:nvPicPr>
          <p:cNvPr id="15" name="Picture 14" descr="A close-up of a sign&#10;&#10;AI-generated content may be incorrect.">
            <a:extLst>
              <a:ext uri="{FF2B5EF4-FFF2-40B4-BE49-F238E27FC236}">
                <a16:creationId xmlns:a16="http://schemas.microsoft.com/office/drawing/2014/main" id="{53AEA562-354F-A656-320D-F3424C52D1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72772" y="120184"/>
            <a:ext cx="4520335" cy="2051640"/>
          </a:xfrm>
          <a:prstGeom prst="rect">
            <a:avLst/>
          </a:prstGeom>
        </p:spPr>
      </p:pic>
      <p:pic>
        <p:nvPicPr>
          <p:cNvPr id="17" name="Picture 16" descr="A blue background with white text&#10;&#10;AI-generated content may be incorrect.">
            <a:extLst>
              <a:ext uri="{FF2B5EF4-FFF2-40B4-BE49-F238E27FC236}">
                <a16:creationId xmlns:a16="http://schemas.microsoft.com/office/drawing/2014/main" id="{E217C442-EA58-5B39-B9BF-B08ED31A0ED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7950" y="736847"/>
            <a:ext cx="2914000" cy="1395057"/>
          </a:xfrm>
          <a:prstGeom prst="rect">
            <a:avLst/>
          </a:prstGeom>
        </p:spPr>
      </p:pic>
      <p:pic>
        <p:nvPicPr>
          <p:cNvPr id="23" name="Picture 22" descr="A close-up of a company logo&#10;&#10;AI-generated content may be incorrect.">
            <a:extLst>
              <a:ext uri="{FF2B5EF4-FFF2-40B4-BE49-F238E27FC236}">
                <a16:creationId xmlns:a16="http://schemas.microsoft.com/office/drawing/2014/main" id="{964C6EEF-A25A-7FB7-C0E4-6DC7EC3381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4723" y="4310436"/>
            <a:ext cx="3838993" cy="2052861"/>
          </a:xfrm>
          <a:prstGeom prst="rect">
            <a:avLst/>
          </a:prstGeom>
        </p:spPr>
      </p:pic>
      <p:pic>
        <p:nvPicPr>
          <p:cNvPr id="29" name="Picture 28" descr="A screenshot of a computer&#10;&#10;AI-generated content may be incorrect.">
            <a:extLst>
              <a:ext uri="{FF2B5EF4-FFF2-40B4-BE49-F238E27FC236}">
                <a16:creationId xmlns:a16="http://schemas.microsoft.com/office/drawing/2014/main" id="{6243FF4E-36FD-54F8-05F3-2A78DA4980C8}"/>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8603392" y="5508109"/>
            <a:ext cx="3580892" cy="1240083"/>
          </a:xfrm>
          <a:prstGeom prst="rect">
            <a:avLst/>
          </a:prstGeom>
        </p:spPr>
      </p:pic>
      <p:pic>
        <p:nvPicPr>
          <p:cNvPr id="31" name="Picture 30" descr="A screenshot of a computer&#10;&#10;AI-generated content may be incorrect.">
            <a:extLst>
              <a:ext uri="{FF2B5EF4-FFF2-40B4-BE49-F238E27FC236}">
                <a16:creationId xmlns:a16="http://schemas.microsoft.com/office/drawing/2014/main" id="{2660B5ED-36AC-F6A8-67F8-9AFCF4C2F69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3392" y="2504000"/>
            <a:ext cx="3293699" cy="1716763"/>
          </a:xfrm>
          <a:prstGeom prst="rect">
            <a:avLst/>
          </a:prstGeom>
        </p:spPr>
      </p:pic>
      <p:pic>
        <p:nvPicPr>
          <p:cNvPr id="33" name="Picture 32" descr="A screenshot of a phone&#10;&#10;AI-generated content may be incorrect.">
            <a:extLst>
              <a:ext uri="{FF2B5EF4-FFF2-40B4-BE49-F238E27FC236}">
                <a16:creationId xmlns:a16="http://schemas.microsoft.com/office/drawing/2014/main" id="{7C096C98-747F-E372-AC90-4BA8FC97F2E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03392" y="4346762"/>
            <a:ext cx="3293699" cy="1035347"/>
          </a:xfrm>
          <a:prstGeom prst="rect">
            <a:avLst/>
          </a:prstGeom>
        </p:spPr>
      </p:pic>
      <p:pic>
        <p:nvPicPr>
          <p:cNvPr id="34" name="Picture 33" descr="A close-up of a document&#10;&#10;AI-generated content may be incorrect.">
            <a:extLst>
              <a:ext uri="{FF2B5EF4-FFF2-40B4-BE49-F238E27FC236}">
                <a16:creationId xmlns:a16="http://schemas.microsoft.com/office/drawing/2014/main" id="{A0A074BD-4678-9FF1-3E41-802E8A507309}"/>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4219746" y="2650189"/>
            <a:ext cx="4218946" cy="906816"/>
          </a:xfrm>
          <a:prstGeom prst="rect">
            <a:avLst/>
          </a:prstGeom>
        </p:spPr>
      </p:pic>
    </p:spTree>
    <p:extLst>
      <p:ext uri="{BB962C8B-B14F-4D97-AF65-F5344CB8AC3E}">
        <p14:creationId xmlns:p14="http://schemas.microsoft.com/office/powerpoint/2010/main" val="38060681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AC5111B-EF02-048B-CFD0-4DA957C508F0}"/>
              </a:ext>
            </a:extLst>
          </p:cNvPr>
          <p:cNvPicPr>
            <a:picLocks noChangeAspect="1"/>
          </p:cNvPicPr>
          <p:nvPr/>
        </p:nvPicPr>
        <p:blipFill>
          <a:blip r:embed="rId2"/>
          <a:stretch>
            <a:fillRect/>
          </a:stretch>
        </p:blipFill>
        <p:spPr>
          <a:xfrm>
            <a:off x="6545166" y="137160"/>
            <a:ext cx="2933712" cy="6685820"/>
          </a:xfrm>
          <a:prstGeom prst="rect">
            <a:avLst/>
          </a:prstGeom>
        </p:spPr>
      </p:pic>
      <p:pic>
        <p:nvPicPr>
          <p:cNvPr id="5" name="Picture 4" descr="A picture containing text, screenshot, font, design&#10;&#10;Description automatically generated">
            <a:extLst>
              <a:ext uri="{FF2B5EF4-FFF2-40B4-BE49-F238E27FC236}">
                <a16:creationId xmlns:a16="http://schemas.microsoft.com/office/drawing/2014/main" id="{4B5C54DD-97B5-389E-B055-28B5326DF00D}"/>
              </a:ext>
            </a:extLst>
          </p:cNvPr>
          <p:cNvPicPr>
            <a:picLocks noChangeAspect="1"/>
          </p:cNvPicPr>
          <p:nvPr/>
        </p:nvPicPr>
        <p:blipFill rotWithShape="1">
          <a:blip r:embed="rId3"/>
          <a:srcRect l="2194" t="4000" r="3318"/>
          <a:stretch/>
        </p:blipFill>
        <p:spPr>
          <a:xfrm>
            <a:off x="1664623" y="188230"/>
            <a:ext cx="4096512" cy="6583680"/>
          </a:xfrm>
          <a:prstGeom prst="rect">
            <a:avLst/>
          </a:prstGeom>
        </p:spPr>
      </p:pic>
    </p:spTree>
    <p:extLst>
      <p:ext uri="{BB962C8B-B14F-4D97-AF65-F5344CB8AC3E}">
        <p14:creationId xmlns:p14="http://schemas.microsoft.com/office/powerpoint/2010/main" val="27364725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94B47-6577-58ED-A6C6-C2376FD71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A989D-4678-C1A1-8AAB-289ADD6B623E}"/>
              </a:ext>
            </a:extLst>
          </p:cNvPr>
          <p:cNvSpPr>
            <a:spLocks noGrp="1"/>
          </p:cNvSpPr>
          <p:nvPr>
            <p:ph type="title"/>
          </p:nvPr>
        </p:nvSpPr>
        <p:spPr/>
        <p:txBody>
          <a:bodyPr/>
          <a:lstStyle/>
          <a:p>
            <a:r>
              <a:rPr lang="en-US"/>
              <a:t>Rules of Thumb</a:t>
            </a:r>
          </a:p>
        </p:txBody>
      </p:sp>
      <p:sp>
        <p:nvSpPr>
          <p:cNvPr id="3" name="Content Placeholder 2">
            <a:extLst>
              <a:ext uri="{FF2B5EF4-FFF2-40B4-BE49-F238E27FC236}">
                <a16:creationId xmlns:a16="http://schemas.microsoft.com/office/drawing/2014/main" id="{56B6CA7A-1F48-7978-CDF7-88F3FC1E0000}"/>
              </a:ext>
            </a:extLst>
          </p:cNvPr>
          <p:cNvSpPr>
            <a:spLocks noGrp="1"/>
          </p:cNvSpPr>
          <p:nvPr>
            <p:ph idx="1"/>
          </p:nvPr>
        </p:nvSpPr>
        <p:spPr>
          <a:xfrm>
            <a:off x="838200" y="1825625"/>
            <a:ext cx="11112795" cy="4351338"/>
          </a:xfrm>
        </p:spPr>
        <p:txBody>
          <a:bodyPr>
            <a:normAutofit/>
          </a:bodyPr>
          <a:lstStyle/>
          <a:p>
            <a:r>
              <a:rPr lang="en-US"/>
              <a:t>When identifying classes, describe: </a:t>
            </a:r>
          </a:p>
          <a:p>
            <a:endParaRPr lang="en-US"/>
          </a:p>
          <a:p>
            <a:pPr marL="971550" lvl="1" indent="-514350">
              <a:buFont typeface="+mj-lt"/>
              <a:buAutoNum type="arabicPeriod"/>
            </a:pPr>
            <a:r>
              <a:rPr lang="en-US"/>
              <a:t>Material entities within scope, i.e. </a:t>
            </a:r>
            <a:r>
              <a:rPr lang="en-US" b="1">
                <a:solidFill>
                  <a:schemeClr val="accent6"/>
                </a:solidFill>
              </a:rPr>
              <a:t>Material Entity</a:t>
            </a:r>
          </a:p>
          <a:p>
            <a:pPr marL="971550" lvl="1" indent="-514350">
              <a:buFont typeface="+mj-lt"/>
              <a:buAutoNum type="arabicPeriod"/>
            </a:pPr>
            <a:r>
              <a:rPr lang="en-US"/>
              <a:t>Qualities these material entities have, i.e. </a:t>
            </a:r>
            <a:r>
              <a:rPr lang="en-US" b="1">
                <a:solidFill>
                  <a:schemeClr val="accent6"/>
                </a:solidFill>
              </a:rPr>
              <a:t>Quality</a:t>
            </a:r>
          </a:p>
          <a:p>
            <a:pPr marL="971550" lvl="1" indent="-514350">
              <a:buFont typeface="+mj-lt"/>
              <a:buAutoNum type="arabicPeriod"/>
            </a:pPr>
            <a:r>
              <a:rPr lang="en-US"/>
              <a:t>What these material entities could do, i.e. </a:t>
            </a:r>
            <a:r>
              <a:rPr lang="en-US" b="1">
                <a:solidFill>
                  <a:schemeClr val="accent6"/>
                </a:solidFill>
              </a:rPr>
              <a:t>Realizable Entity</a:t>
            </a:r>
          </a:p>
          <a:p>
            <a:pPr marL="971550" lvl="1" indent="-514350">
              <a:buFont typeface="+mj-lt"/>
              <a:buAutoNum type="arabicPeriod"/>
            </a:pPr>
            <a:r>
              <a:rPr lang="en-US"/>
              <a:t>What these material entities actually do, i.e. </a:t>
            </a:r>
            <a:r>
              <a:rPr lang="en-US" b="1">
                <a:solidFill>
                  <a:schemeClr val="accent6"/>
                </a:solidFill>
              </a:rPr>
              <a:t>Process</a:t>
            </a:r>
          </a:p>
          <a:p>
            <a:pPr marL="971550" lvl="1" indent="-514350">
              <a:buFont typeface="+mj-lt"/>
              <a:buAutoNum type="arabicPeriod"/>
            </a:pPr>
            <a:r>
              <a:rPr lang="en-US"/>
              <a:t>Where these material entities and boundaries are located, i.e. </a:t>
            </a:r>
            <a:r>
              <a:rPr lang="en-US" b="1">
                <a:solidFill>
                  <a:schemeClr val="accent6"/>
                </a:solidFill>
              </a:rPr>
              <a:t>Immaterial Entity</a:t>
            </a:r>
          </a:p>
          <a:p>
            <a:pPr marL="971550" lvl="1" indent="-514350">
              <a:buFont typeface="+mj-lt"/>
              <a:buAutoNum type="arabicPeriod"/>
            </a:pPr>
            <a:r>
              <a:rPr lang="en-US"/>
              <a:t>When these entities exist, i.e. </a:t>
            </a:r>
            <a:r>
              <a:rPr lang="en-US" b="1">
                <a:solidFill>
                  <a:schemeClr val="accent6"/>
                </a:solidFill>
              </a:rPr>
              <a:t>Temporal Region</a:t>
            </a:r>
          </a:p>
          <a:p>
            <a:pPr marL="971550" lvl="1" indent="-514350">
              <a:buFont typeface="+mj-lt"/>
              <a:buAutoNum type="arabicPeriod"/>
            </a:pPr>
            <a:r>
              <a:rPr lang="en-US"/>
              <a:t>Information we use to talk about 1-6, i.e. </a:t>
            </a:r>
            <a:r>
              <a:rPr lang="en-US" b="1">
                <a:solidFill>
                  <a:schemeClr val="accent6"/>
                </a:solidFill>
              </a:rPr>
              <a:t>Generically Depedent Continuant</a:t>
            </a:r>
          </a:p>
        </p:txBody>
      </p:sp>
      <p:sp>
        <p:nvSpPr>
          <p:cNvPr id="4" name="TextBox 3">
            <a:extLst>
              <a:ext uri="{FF2B5EF4-FFF2-40B4-BE49-F238E27FC236}">
                <a16:creationId xmlns:a16="http://schemas.microsoft.com/office/drawing/2014/main" id="{8ED15D38-AD91-0353-91CD-79E063EBA485}"/>
              </a:ext>
            </a:extLst>
          </p:cNvPr>
          <p:cNvSpPr txBox="1"/>
          <p:nvPr/>
        </p:nvSpPr>
        <p:spPr>
          <a:xfrm>
            <a:off x="3457736" y="6262042"/>
            <a:ext cx="587372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2"/>
              </a:rPr>
              <a:t>https://github.com/BFO-ontology/BFO-2020</a:t>
            </a:r>
            <a:endPar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3803093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0EF04-5CC1-566E-5192-0B2A558DD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88E56-65F0-B342-2660-2CABDF402FBC}"/>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2412B3C6-E3E4-A59A-4EF7-A3FFB80C3F85}"/>
              </a:ext>
            </a:extLst>
          </p:cNvPr>
          <p:cNvSpPr>
            <a:spLocks noGrp="1"/>
          </p:cNvSpPr>
          <p:nvPr>
            <p:ph idx="1"/>
          </p:nvPr>
        </p:nvSpPr>
        <p:spPr/>
        <p:txBody>
          <a:bodyPr/>
          <a:lstStyle/>
          <a:p>
            <a:r>
              <a:rPr lang="en-US"/>
              <a:t>Material Entities –</a:t>
            </a:r>
          </a:p>
          <a:p>
            <a:r>
              <a:rPr lang="en-US"/>
              <a:t>Qualities – </a:t>
            </a:r>
          </a:p>
          <a:p>
            <a:r>
              <a:rPr lang="en-US"/>
              <a:t>Processes – </a:t>
            </a:r>
          </a:p>
          <a:p>
            <a:r>
              <a:rPr lang="en-US"/>
              <a:t>Realizables – </a:t>
            </a:r>
          </a:p>
          <a:p>
            <a:r>
              <a:rPr lang="en-US"/>
              <a:t>Sites &amp; Boundaries – </a:t>
            </a:r>
          </a:p>
          <a:p>
            <a:r>
              <a:rPr lang="en-US"/>
              <a:t>Temporal Region – </a:t>
            </a:r>
          </a:p>
          <a:p>
            <a:r>
              <a:rPr lang="en-US"/>
              <a:t>Information – </a:t>
            </a:r>
          </a:p>
          <a:p>
            <a:pPr marL="0" indent="0">
              <a:buNone/>
            </a:pPr>
            <a:endParaRPr lang="en-US"/>
          </a:p>
          <a:p>
            <a:endParaRPr lang="en-US"/>
          </a:p>
        </p:txBody>
      </p:sp>
      <p:sp>
        <p:nvSpPr>
          <p:cNvPr id="4" name="TextBox 3">
            <a:extLst>
              <a:ext uri="{FF2B5EF4-FFF2-40B4-BE49-F238E27FC236}">
                <a16:creationId xmlns:a16="http://schemas.microsoft.com/office/drawing/2014/main" id="{97E26B3E-3D41-F83A-C984-ACDD84081CEF}"/>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326703909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7B91A-E3B4-410E-25B8-D1A946D2C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83BC8-9D6A-FF63-22E8-932000C96A66}"/>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300C02CA-862F-191F-E48C-19E960F9E81C}"/>
              </a:ext>
            </a:extLst>
          </p:cNvPr>
          <p:cNvSpPr>
            <a:spLocks noGrp="1"/>
          </p:cNvSpPr>
          <p:nvPr>
            <p:ph idx="1"/>
          </p:nvPr>
        </p:nvSpPr>
        <p:spPr/>
        <p:txBody>
          <a:bodyPr/>
          <a:lstStyle/>
          <a:p>
            <a:r>
              <a:rPr lang="en-US"/>
              <a:t>Material Entities – </a:t>
            </a:r>
            <a:r>
              <a:rPr lang="en-US" b="1"/>
              <a:t>Patrol boat</a:t>
            </a:r>
          </a:p>
          <a:p>
            <a:r>
              <a:rPr lang="en-US"/>
              <a:t>Qualities – </a:t>
            </a:r>
          </a:p>
          <a:p>
            <a:r>
              <a:rPr lang="en-US"/>
              <a:t>Processes – </a:t>
            </a:r>
          </a:p>
          <a:p>
            <a:r>
              <a:rPr lang="en-US"/>
              <a:t>Realizables – </a:t>
            </a:r>
          </a:p>
          <a:p>
            <a:r>
              <a:rPr lang="en-US"/>
              <a:t>Sites &amp; Boundaries – </a:t>
            </a:r>
          </a:p>
          <a:p>
            <a:r>
              <a:rPr lang="en-US"/>
              <a:t>Temporal Region – </a:t>
            </a:r>
          </a:p>
          <a:p>
            <a:r>
              <a:rPr lang="en-US"/>
              <a:t>Information – </a:t>
            </a:r>
          </a:p>
          <a:p>
            <a:pPr marL="0" indent="0">
              <a:buNone/>
            </a:pPr>
            <a:endParaRPr lang="en-US"/>
          </a:p>
          <a:p>
            <a:endParaRPr lang="en-US"/>
          </a:p>
        </p:txBody>
      </p:sp>
      <p:sp>
        <p:nvSpPr>
          <p:cNvPr id="5" name="TextBox 4">
            <a:extLst>
              <a:ext uri="{FF2B5EF4-FFF2-40B4-BE49-F238E27FC236}">
                <a16:creationId xmlns:a16="http://schemas.microsoft.com/office/drawing/2014/main" id="{F6E7624B-80FA-C10F-3027-A8C180E4A6E0}"/>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patrol boat </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move in knots over an hour?</a:t>
            </a:r>
          </a:p>
        </p:txBody>
      </p:sp>
    </p:spTree>
    <p:extLst>
      <p:ext uri="{BB962C8B-B14F-4D97-AF65-F5344CB8AC3E}">
        <p14:creationId xmlns:p14="http://schemas.microsoft.com/office/powerpoint/2010/main" val="140706922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75A20-DB3B-4570-9580-39FBE491F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6A33C-97E9-760A-3146-7369086CB25E}"/>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116E4DEC-E154-2514-9BF8-4C17159B66BD}"/>
              </a:ext>
            </a:extLst>
          </p:cNvPr>
          <p:cNvSpPr>
            <a:spLocks noGrp="1"/>
          </p:cNvSpPr>
          <p:nvPr>
            <p:ph idx="1"/>
          </p:nvPr>
        </p:nvSpPr>
        <p:spPr/>
        <p:txBody>
          <a:bodyPr/>
          <a:lstStyle/>
          <a:p>
            <a:r>
              <a:rPr lang="en-US"/>
              <a:t>Material Entities – Patrol boat</a:t>
            </a:r>
          </a:p>
          <a:p>
            <a:r>
              <a:rPr lang="en-US"/>
              <a:t>Qualities – </a:t>
            </a:r>
          </a:p>
          <a:p>
            <a:r>
              <a:rPr lang="en-US"/>
              <a:t>Processes – </a:t>
            </a:r>
            <a:r>
              <a:rPr lang="en-US" b="1"/>
              <a:t>Act of motion</a:t>
            </a:r>
          </a:p>
          <a:p>
            <a:r>
              <a:rPr lang="en-US"/>
              <a:t>Realizables – </a:t>
            </a:r>
          </a:p>
          <a:p>
            <a:r>
              <a:rPr lang="en-US"/>
              <a:t>Sites &amp; Boundaries – </a:t>
            </a:r>
          </a:p>
          <a:p>
            <a:r>
              <a:rPr lang="en-US"/>
              <a:t>Temporal Region – </a:t>
            </a:r>
          </a:p>
          <a:p>
            <a:r>
              <a:rPr lang="en-US"/>
              <a:t>Information – </a:t>
            </a:r>
          </a:p>
          <a:p>
            <a:pPr marL="0" indent="0">
              <a:buNone/>
            </a:pPr>
            <a:endParaRPr lang="en-US"/>
          </a:p>
          <a:p>
            <a:endParaRPr lang="en-US"/>
          </a:p>
        </p:txBody>
      </p:sp>
      <p:sp>
        <p:nvSpPr>
          <p:cNvPr id="5" name="TextBox 4">
            <a:extLst>
              <a:ext uri="{FF2B5EF4-FFF2-40B4-BE49-F238E27FC236}">
                <a16:creationId xmlns:a16="http://schemas.microsoft.com/office/drawing/2014/main" id="{726AE7B7-B1A4-377E-FACA-E4712763CF44}"/>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move</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in knots over an hour?</a:t>
            </a:r>
          </a:p>
        </p:txBody>
      </p:sp>
    </p:spTree>
    <p:extLst>
      <p:ext uri="{BB962C8B-B14F-4D97-AF65-F5344CB8AC3E}">
        <p14:creationId xmlns:p14="http://schemas.microsoft.com/office/powerpoint/2010/main" val="33459576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2B9-F3D1-3CDB-3567-3D0D573CA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15255-5217-C663-46EC-AB7920D32067}"/>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0FBBF17E-64C3-E937-FED6-402042620ADA}"/>
              </a:ext>
            </a:extLst>
          </p:cNvPr>
          <p:cNvSpPr>
            <a:spLocks noGrp="1"/>
          </p:cNvSpPr>
          <p:nvPr>
            <p:ph idx="1"/>
          </p:nvPr>
        </p:nvSpPr>
        <p:spPr/>
        <p:txBody>
          <a:bodyPr/>
          <a:lstStyle/>
          <a:p>
            <a:r>
              <a:rPr lang="en-US"/>
              <a:t>Material Entities – Patrol boat</a:t>
            </a:r>
          </a:p>
          <a:p>
            <a:r>
              <a:rPr lang="en-US"/>
              <a:t>Qualities – </a:t>
            </a:r>
          </a:p>
          <a:p>
            <a:r>
              <a:rPr lang="en-US"/>
              <a:t>Processes – Act of motion, </a:t>
            </a:r>
            <a:r>
              <a:rPr lang="en-US" b="1"/>
              <a:t>speed?</a:t>
            </a:r>
          </a:p>
          <a:p>
            <a:r>
              <a:rPr lang="en-US"/>
              <a:t>Realizables – </a:t>
            </a:r>
          </a:p>
          <a:p>
            <a:r>
              <a:rPr lang="en-US"/>
              <a:t>Sites &amp; Boundaries – </a:t>
            </a:r>
          </a:p>
          <a:p>
            <a:r>
              <a:rPr lang="en-US"/>
              <a:t>Temporal Region – </a:t>
            </a:r>
          </a:p>
          <a:p>
            <a:r>
              <a:rPr lang="en-US"/>
              <a:t>Information – </a:t>
            </a:r>
            <a:r>
              <a:rPr lang="en-US" b="1"/>
              <a:t>speed?</a:t>
            </a:r>
          </a:p>
          <a:p>
            <a:pPr marL="0" indent="0">
              <a:buNone/>
            </a:pPr>
            <a:endParaRPr lang="en-US"/>
          </a:p>
          <a:p>
            <a:endParaRPr lang="en-US"/>
          </a:p>
        </p:txBody>
      </p:sp>
      <p:sp>
        <p:nvSpPr>
          <p:cNvPr id="6" name="TextBox 5">
            <a:extLst>
              <a:ext uri="{FF2B5EF4-FFF2-40B4-BE49-F238E27FC236}">
                <a16:creationId xmlns:a16="http://schemas.microsoft.com/office/drawing/2014/main" id="{AAE81276-4CBC-A25B-A799-B464893D0CE2}"/>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speed</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does a patrol boat move in knots over an hour?</a:t>
            </a:r>
          </a:p>
        </p:txBody>
      </p:sp>
    </p:spTree>
    <p:extLst>
      <p:ext uri="{BB962C8B-B14F-4D97-AF65-F5344CB8AC3E}">
        <p14:creationId xmlns:p14="http://schemas.microsoft.com/office/powerpoint/2010/main" val="307408629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2E569-6056-AACF-D897-82888247E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19C54-9BC0-F25E-0AC5-6F738F5C1FD7}"/>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8A1D4FB7-9839-9C9B-05AF-EC42A8BCAB0F}"/>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a:t>
            </a:r>
          </a:p>
          <a:p>
            <a:r>
              <a:rPr lang="en-US"/>
              <a:t>Information – speed* </a:t>
            </a:r>
          </a:p>
          <a:p>
            <a:pPr marL="0" indent="0">
              <a:buNone/>
            </a:pPr>
            <a:endParaRPr lang="en-US"/>
          </a:p>
          <a:p>
            <a:endParaRPr lang="en-US"/>
          </a:p>
        </p:txBody>
      </p:sp>
      <p:sp>
        <p:nvSpPr>
          <p:cNvPr id="5" name="TextBox 4">
            <a:extLst>
              <a:ext uri="{FF2B5EF4-FFF2-40B4-BE49-F238E27FC236}">
                <a16:creationId xmlns:a16="http://schemas.microsoft.com/office/drawing/2014/main" id="{8C95B4E3-66AB-E5A4-5262-6AE4B1EFF079}"/>
              </a:ext>
            </a:extLst>
          </p:cNvPr>
          <p:cNvSpPr txBox="1"/>
          <p:nvPr/>
        </p:nvSpPr>
        <p:spPr>
          <a:xfrm>
            <a:off x="6669801" y="2459504"/>
            <a:ext cx="490878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use * to note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ambiguity then move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on; we will revisit</a:t>
            </a:r>
          </a:p>
        </p:txBody>
      </p:sp>
      <p:sp>
        <p:nvSpPr>
          <p:cNvPr id="6" name="TextBox 5">
            <a:extLst>
              <a:ext uri="{FF2B5EF4-FFF2-40B4-BE49-F238E27FC236}">
                <a16:creationId xmlns:a16="http://schemas.microsoft.com/office/drawing/2014/main" id="{A4DD6FB6-4450-EAC2-D9C7-F7A780BF9D90}"/>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speed</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does a patrol boat move in knots over an hour?</a:t>
            </a:r>
          </a:p>
        </p:txBody>
      </p:sp>
    </p:spTree>
    <p:extLst>
      <p:ext uri="{BB962C8B-B14F-4D97-AF65-F5344CB8AC3E}">
        <p14:creationId xmlns:p14="http://schemas.microsoft.com/office/powerpoint/2010/main" val="282599386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CB92F-F028-26E9-B794-25E82ED26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6D2E2-FAB2-86B8-2410-B538548F8613}"/>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0BED2D32-0DD3-13D1-0FD4-9C0911E04B25}"/>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a:t>
            </a:r>
          </a:p>
          <a:p>
            <a:r>
              <a:rPr lang="en-US"/>
              <a:t>Information – speed*, </a:t>
            </a:r>
            <a:r>
              <a:rPr lang="en-US" b="1"/>
              <a:t>knots measurement</a:t>
            </a:r>
          </a:p>
          <a:p>
            <a:pPr marL="0" indent="0">
              <a:buNone/>
            </a:pPr>
            <a:endParaRPr lang="en-US"/>
          </a:p>
          <a:p>
            <a:endParaRPr lang="en-US"/>
          </a:p>
        </p:txBody>
      </p:sp>
      <p:sp>
        <p:nvSpPr>
          <p:cNvPr id="5" name="TextBox 4">
            <a:extLst>
              <a:ext uri="{FF2B5EF4-FFF2-40B4-BE49-F238E27FC236}">
                <a16:creationId xmlns:a16="http://schemas.microsoft.com/office/drawing/2014/main" id="{9D925AA2-922F-F943-684C-0A571E297A7D}"/>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knots</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over an hour?</a:t>
            </a:r>
          </a:p>
        </p:txBody>
      </p:sp>
    </p:spTree>
    <p:extLst>
      <p:ext uri="{BB962C8B-B14F-4D97-AF65-F5344CB8AC3E}">
        <p14:creationId xmlns:p14="http://schemas.microsoft.com/office/powerpoint/2010/main" val="31657720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7B21-9D75-A7DF-5BA6-AB193BFDC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8D10D-D340-249F-EA47-53AA99525789}"/>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441ECCA2-2FA0-0E4D-71F5-55CDD1798C6C}"/>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a:t>
            </a:r>
            <a:r>
              <a:rPr lang="en-US" b="1"/>
              <a:t>hours</a:t>
            </a:r>
            <a:r>
              <a:rPr lang="en-US"/>
              <a:t>*</a:t>
            </a:r>
          </a:p>
          <a:p>
            <a:r>
              <a:rPr lang="en-US"/>
              <a:t>Information – speed*, knots measurement, </a:t>
            </a:r>
            <a:r>
              <a:rPr lang="en-US" b="1"/>
              <a:t>hours</a:t>
            </a:r>
            <a:r>
              <a:rPr lang="en-US"/>
              <a:t>* </a:t>
            </a:r>
          </a:p>
          <a:p>
            <a:pPr marL="0" indent="0">
              <a:buNone/>
            </a:pPr>
            <a:endParaRPr lang="en-US"/>
          </a:p>
          <a:p>
            <a:endParaRPr lang="en-US"/>
          </a:p>
        </p:txBody>
      </p:sp>
      <p:sp>
        <p:nvSpPr>
          <p:cNvPr id="6" name="TextBox 5">
            <a:extLst>
              <a:ext uri="{FF2B5EF4-FFF2-40B4-BE49-F238E27FC236}">
                <a16:creationId xmlns:a16="http://schemas.microsoft.com/office/drawing/2014/main" id="{5E5384B4-EF0A-D1B8-7AF5-61F1BA33E77D}"/>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hour</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a:r>
          </a:p>
        </p:txBody>
      </p:sp>
      <p:sp>
        <p:nvSpPr>
          <p:cNvPr id="7" name="TextBox 6">
            <a:extLst>
              <a:ext uri="{FF2B5EF4-FFF2-40B4-BE49-F238E27FC236}">
                <a16:creationId xmlns:a16="http://schemas.microsoft.com/office/drawing/2014/main" id="{6D1EB5F4-85BA-56EC-9842-A6D7BD534CD1}"/>
              </a:ext>
            </a:extLst>
          </p:cNvPr>
          <p:cNvSpPr txBox="1"/>
          <p:nvPr/>
        </p:nvSpPr>
        <p:spPr>
          <a:xfrm>
            <a:off x="6669801" y="2459504"/>
            <a:ext cx="490878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use * to note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ambiguity then move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on; we will revisit</a:t>
            </a:r>
          </a:p>
        </p:txBody>
      </p:sp>
    </p:spTree>
    <p:extLst>
      <p:ext uri="{BB962C8B-B14F-4D97-AF65-F5344CB8AC3E}">
        <p14:creationId xmlns:p14="http://schemas.microsoft.com/office/powerpoint/2010/main" val="26770970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99DCE-A3FB-59A4-1272-D3E929369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A9B50-C953-27A4-6D23-ABEC260F3274}"/>
              </a:ext>
            </a:extLst>
          </p:cNvPr>
          <p:cNvSpPr>
            <a:spLocks noGrp="1"/>
          </p:cNvSpPr>
          <p:nvPr>
            <p:ph type="title"/>
          </p:nvPr>
        </p:nvSpPr>
        <p:spPr/>
        <p:txBody>
          <a:bodyPr/>
          <a:lstStyle/>
          <a:p>
            <a:r>
              <a:rPr lang="en-US"/>
              <a:t>Disambiguate</a:t>
            </a:r>
          </a:p>
        </p:txBody>
      </p:sp>
      <p:sp>
        <p:nvSpPr>
          <p:cNvPr id="3" name="Content Placeholder 2">
            <a:extLst>
              <a:ext uri="{FF2B5EF4-FFF2-40B4-BE49-F238E27FC236}">
                <a16:creationId xmlns:a16="http://schemas.microsoft.com/office/drawing/2014/main" id="{79B6A45A-C623-53DA-B10B-96FA2C1DBF66}"/>
              </a:ext>
            </a:extLst>
          </p:cNvPr>
          <p:cNvSpPr>
            <a:spLocks noGrp="1"/>
          </p:cNvSpPr>
          <p:nvPr>
            <p:ph idx="1"/>
          </p:nvPr>
        </p:nvSpPr>
        <p:spPr/>
        <p:txBody>
          <a:bodyPr/>
          <a:lstStyle/>
          <a:p>
            <a:r>
              <a:rPr lang="en-US"/>
              <a:t>Logic is </a:t>
            </a:r>
            <a:r>
              <a:rPr lang="en-US" b="1">
                <a:solidFill>
                  <a:srgbClr val="FF0000"/>
                </a:solidFill>
              </a:rPr>
              <a:t>demanding</a:t>
            </a:r>
            <a:r>
              <a:rPr lang="en-US"/>
              <a:t>, in part because it is </a:t>
            </a:r>
            <a:br>
              <a:rPr lang="en-US"/>
            </a:br>
            <a:r>
              <a:rPr lang="en-US" b="1">
                <a:solidFill>
                  <a:schemeClr val="accent6"/>
                </a:solidFill>
              </a:rPr>
              <a:t>complete</a:t>
            </a:r>
          </a:p>
          <a:p>
            <a:endParaRPr lang="en-US"/>
          </a:p>
          <a:p>
            <a:r>
              <a:rPr lang="en-US"/>
              <a:t>We make explicit the implicit semantics within</a:t>
            </a:r>
            <a:br>
              <a:rPr lang="en-US"/>
            </a:br>
            <a:r>
              <a:rPr lang="en-US"/>
              <a:t>data, which requires disambiguating</a:t>
            </a:r>
          </a:p>
          <a:p>
            <a:endParaRPr lang="en-US"/>
          </a:p>
          <a:p>
            <a:r>
              <a:rPr lang="en-US"/>
              <a:t>It is easier to stitch meaning together having </a:t>
            </a:r>
            <a:br>
              <a:rPr lang="en-US"/>
            </a:br>
            <a:r>
              <a:rPr lang="en-US"/>
              <a:t>cut it from whole cloth, than it is from </a:t>
            </a:r>
            <a:br>
              <a:rPr lang="en-US"/>
            </a:br>
            <a:r>
              <a:rPr lang="en-US"/>
              <a:t>disparate meanings</a:t>
            </a:r>
          </a:p>
        </p:txBody>
      </p:sp>
      <p:grpSp>
        <p:nvGrpSpPr>
          <p:cNvPr id="4" name="Group 3">
            <a:extLst>
              <a:ext uri="{FF2B5EF4-FFF2-40B4-BE49-F238E27FC236}">
                <a16:creationId xmlns:a16="http://schemas.microsoft.com/office/drawing/2014/main" id="{58972A44-670D-EB2F-1BDE-DA360E7CAC9A}"/>
              </a:ext>
            </a:extLst>
          </p:cNvPr>
          <p:cNvGrpSpPr/>
          <p:nvPr/>
        </p:nvGrpSpPr>
        <p:grpSpPr>
          <a:xfrm>
            <a:off x="8144084" y="1140179"/>
            <a:ext cx="2596546" cy="4833998"/>
            <a:chOff x="7813578" y="908825"/>
            <a:chExt cx="2596546" cy="4833998"/>
          </a:xfrm>
        </p:grpSpPr>
        <p:sp>
          <p:nvSpPr>
            <p:cNvPr id="5" name="Rounded Rectangle 4">
              <a:extLst>
                <a:ext uri="{FF2B5EF4-FFF2-40B4-BE49-F238E27FC236}">
                  <a16:creationId xmlns:a16="http://schemas.microsoft.com/office/drawing/2014/main" id="{81C11CDC-9DB3-359E-9CA7-02EF9D994E4D}"/>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6" name="Rounded Rectangle 5">
              <a:extLst>
                <a:ext uri="{FF2B5EF4-FFF2-40B4-BE49-F238E27FC236}">
                  <a16:creationId xmlns:a16="http://schemas.microsoft.com/office/drawing/2014/main" id="{08035719-E98D-B978-EF35-4710D75CC90D}"/>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7" name="Rounded Rectangle 6">
              <a:extLst>
                <a:ext uri="{FF2B5EF4-FFF2-40B4-BE49-F238E27FC236}">
                  <a16:creationId xmlns:a16="http://schemas.microsoft.com/office/drawing/2014/main" id="{AACC4A38-35CC-6CC1-1372-EFBF261AB048}"/>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8" name="Rounded Rectangle 7">
              <a:extLst>
                <a:ext uri="{FF2B5EF4-FFF2-40B4-BE49-F238E27FC236}">
                  <a16:creationId xmlns:a16="http://schemas.microsoft.com/office/drawing/2014/main" id="{82C39DE7-0B54-3AC6-1F0F-29A7FC4774E7}"/>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15" name="Oval 14">
            <a:extLst>
              <a:ext uri="{FF2B5EF4-FFF2-40B4-BE49-F238E27FC236}">
                <a16:creationId xmlns:a16="http://schemas.microsoft.com/office/drawing/2014/main" id="{819BC54A-F840-85FD-4C6E-A4F9193B0D77}"/>
              </a:ext>
            </a:extLst>
          </p:cNvPr>
          <p:cNvSpPr/>
          <p:nvPr/>
        </p:nvSpPr>
        <p:spPr>
          <a:xfrm>
            <a:off x="8076219" y="3762208"/>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5898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black and white website&#10;&#10;Description automatically generated">
            <a:extLst>
              <a:ext uri="{FF2B5EF4-FFF2-40B4-BE49-F238E27FC236}">
                <a16:creationId xmlns:a16="http://schemas.microsoft.com/office/drawing/2014/main" id="{342D8AB4-85FC-97BA-DF28-964F6F7BF6F7}"/>
              </a:ext>
            </a:extLst>
          </p:cNvPr>
          <p:cNvPicPr>
            <a:picLocks noChangeAspect="1"/>
          </p:cNvPicPr>
          <p:nvPr/>
        </p:nvPicPr>
        <p:blipFill rotWithShape="1">
          <a:blip r:embed="rId2"/>
          <a:srcRect b="62308"/>
          <a:stretch/>
        </p:blipFill>
        <p:spPr>
          <a:xfrm>
            <a:off x="6334847" y="64001"/>
            <a:ext cx="5012047" cy="2703829"/>
          </a:xfrm>
          <a:prstGeom prst="rect">
            <a:avLst/>
          </a:prstGeom>
        </p:spPr>
      </p:pic>
      <p:pic>
        <p:nvPicPr>
          <p:cNvPr id="7" name="Picture 6" descr="A black and white text on a black background&#10;&#10;Description automatically generated">
            <a:extLst>
              <a:ext uri="{FF2B5EF4-FFF2-40B4-BE49-F238E27FC236}">
                <a16:creationId xmlns:a16="http://schemas.microsoft.com/office/drawing/2014/main" id="{740DBFF2-5259-9DFA-56BB-556A9DAD7036}"/>
              </a:ext>
            </a:extLst>
          </p:cNvPr>
          <p:cNvPicPr>
            <a:picLocks noChangeAspect="1"/>
          </p:cNvPicPr>
          <p:nvPr/>
        </p:nvPicPr>
        <p:blipFill rotWithShape="1">
          <a:blip r:embed="rId3"/>
          <a:srcRect b="53505"/>
          <a:stretch/>
        </p:blipFill>
        <p:spPr>
          <a:xfrm>
            <a:off x="5250195" y="594254"/>
            <a:ext cx="4142007" cy="2769405"/>
          </a:xfrm>
          <a:prstGeom prst="rect">
            <a:avLst/>
          </a:prstGeom>
          <a:ln w="38100">
            <a:solidFill>
              <a:schemeClr val="bg1"/>
            </a:solidFill>
          </a:ln>
        </p:spPr>
      </p:pic>
      <p:pic>
        <p:nvPicPr>
          <p:cNvPr id="9" name="Picture 8" descr="A screenshot of a black and white page&#10;&#10;Description automatically generated">
            <a:extLst>
              <a:ext uri="{FF2B5EF4-FFF2-40B4-BE49-F238E27FC236}">
                <a16:creationId xmlns:a16="http://schemas.microsoft.com/office/drawing/2014/main" id="{514FF808-4F5E-5000-600C-FD382DBEC98B}"/>
              </a:ext>
            </a:extLst>
          </p:cNvPr>
          <p:cNvPicPr>
            <a:picLocks noChangeAspect="1"/>
          </p:cNvPicPr>
          <p:nvPr/>
        </p:nvPicPr>
        <p:blipFill rotWithShape="1">
          <a:blip r:embed="rId4"/>
          <a:srcRect b="63359"/>
          <a:stretch/>
        </p:blipFill>
        <p:spPr>
          <a:xfrm>
            <a:off x="164104" y="2757069"/>
            <a:ext cx="4847524" cy="2207414"/>
          </a:xfrm>
          <a:prstGeom prst="rect">
            <a:avLst/>
          </a:prstGeom>
        </p:spPr>
      </p:pic>
      <p:pic>
        <p:nvPicPr>
          <p:cNvPr id="11" name="Picture 10" descr="A screenshot of a black and white text&#10;&#10;Description automatically generated">
            <a:extLst>
              <a:ext uri="{FF2B5EF4-FFF2-40B4-BE49-F238E27FC236}">
                <a16:creationId xmlns:a16="http://schemas.microsoft.com/office/drawing/2014/main" id="{72D1BB6A-0374-D598-BD37-D2DE2C651F80}"/>
              </a:ext>
            </a:extLst>
          </p:cNvPr>
          <p:cNvPicPr>
            <a:picLocks noChangeAspect="1"/>
          </p:cNvPicPr>
          <p:nvPr/>
        </p:nvPicPr>
        <p:blipFill rotWithShape="1">
          <a:blip r:embed="rId5"/>
          <a:srcRect b="41348"/>
          <a:stretch/>
        </p:blipFill>
        <p:spPr>
          <a:xfrm>
            <a:off x="718456" y="3970250"/>
            <a:ext cx="4531739" cy="2840810"/>
          </a:xfrm>
          <a:prstGeom prst="rect">
            <a:avLst/>
          </a:prstGeom>
          <a:ln w="38100">
            <a:solidFill>
              <a:schemeClr val="bg1"/>
            </a:solidFill>
          </a:ln>
        </p:spPr>
      </p:pic>
      <p:sp>
        <p:nvSpPr>
          <p:cNvPr id="15" name="Rectangle 14">
            <a:extLst>
              <a:ext uri="{FF2B5EF4-FFF2-40B4-BE49-F238E27FC236}">
                <a16:creationId xmlns:a16="http://schemas.microsoft.com/office/drawing/2014/main" id="{5895B160-EE9F-8D0F-DE95-199F1AD35A7B}"/>
              </a:ext>
            </a:extLst>
          </p:cNvPr>
          <p:cNvSpPr/>
          <p:nvPr/>
        </p:nvSpPr>
        <p:spPr>
          <a:xfrm>
            <a:off x="6698505" y="3296541"/>
            <a:ext cx="796159" cy="26492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Picture 2" descr="A screenshot of a black and white text&#10;&#10;AI-generated content may be incorrect.">
            <a:extLst>
              <a:ext uri="{FF2B5EF4-FFF2-40B4-BE49-F238E27FC236}">
                <a16:creationId xmlns:a16="http://schemas.microsoft.com/office/drawing/2014/main" id="{E3777C78-7AEE-C4FC-5753-8529FCDE5335}"/>
              </a:ext>
            </a:extLst>
          </p:cNvPr>
          <p:cNvPicPr>
            <a:picLocks noChangeAspect="1"/>
          </p:cNvPicPr>
          <p:nvPr/>
        </p:nvPicPr>
        <p:blipFill>
          <a:blip r:embed="rId6"/>
          <a:stretch>
            <a:fillRect/>
          </a:stretch>
        </p:blipFill>
        <p:spPr>
          <a:xfrm>
            <a:off x="3362473" y="2606074"/>
            <a:ext cx="5012047" cy="3812219"/>
          </a:xfrm>
          <a:prstGeom prst="rect">
            <a:avLst/>
          </a:prstGeom>
          <a:ln w="38100">
            <a:solidFill>
              <a:schemeClr val="bg1"/>
            </a:solidFill>
          </a:ln>
        </p:spPr>
      </p:pic>
      <p:pic>
        <p:nvPicPr>
          <p:cNvPr id="6" name="Picture 5" descr="A screenshot of a computer&#10;&#10;AI-generated content may be incorrect.">
            <a:extLst>
              <a:ext uri="{FF2B5EF4-FFF2-40B4-BE49-F238E27FC236}">
                <a16:creationId xmlns:a16="http://schemas.microsoft.com/office/drawing/2014/main" id="{3A778651-955D-1E7D-994A-5F5E6AB7AAFF}"/>
              </a:ext>
            </a:extLst>
          </p:cNvPr>
          <p:cNvPicPr>
            <a:picLocks noChangeAspect="1"/>
          </p:cNvPicPr>
          <p:nvPr/>
        </p:nvPicPr>
        <p:blipFill>
          <a:blip r:embed="rId7"/>
          <a:stretch>
            <a:fillRect/>
          </a:stretch>
        </p:blipFill>
        <p:spPr>
          <a:xfrm>
            <a:off x="5891484" y="4026872"/>
            <a:ext cx="5408304" cy="2792813"/>
          </a:xfrm>
          <a:prstGeom prst="rect">
            <a:avLst/>
          </a:prstGeom>
          <a:ln w="38100">
            <a:solidFill>
              <a:schemeClr val="bg1"/>
            </a:solidFill>
          </a:ln>
        </p:spPr>
      </p:pic>
      <p:pic>
        <p:nvPicPr>
          <p:cNvPr id="10" name="Picture 9" descr="A screenshot of a black and white text&#10;&#10;AI-generated content may be incorrect.">
            <a:extLst>
              <a:ext uri="{FF2B5EF4-FFF2-40B4-BE49-F238E27FC236}">
                <a16:creationId xmlns:a16="http://schemas.microsoft.com/office/drawing/2014/main" id="{FE0839D1-8619-44E6-530D-A21D24DF32BA}"/>
              </a:ext>
            </a:extLst>
          </p:cNvPr>
          <p:cNvPicPr>
            <a:picLocks noChangeAspect="1"/>
          </p:cNvPicPr>
          <p:nvPr/>
        </p:nvPicPr>
        <p:blipFill>
          <a:blip r:embed="rId8"/>
          <a:stretch>
            <a:fillRect/>
          </a:stretch>
        </p:blipFill>
        <p:spPr>
          <a:xfrm>
            <a:off x="6698505" y="1257467"/>
            <a:ext cx="5408303" cy="2624357"/>
          </a:xfrm>
          <a:prstGeom prst="rect">
            <a:avLst/>
          </a:prstGeom>
          <a:ln w="38100">
            <a:solidFill>
              <a:schemeClr val="bg1"/>
            </a:solidFill>
          </a:ln>
        </p:spPr>
      </p:pic>
      <p:pic>
        <p:nvPicPr>
          <p:cNvPr id="17" name="Picture 16" descr="A screenshot of a computer&#10;&#10;AI-generated content may be incorrect.">
            <a:extLst>
              <a:ext uri="{FF2B5EF4-FFF2-40B4-BE49-F238E27FC236}">
                <a16:creationId xmlns:a16="http://schemas.microsoft.com/office/drawing/2014/main" id="{14A710C9-C030-B1A2-7B4F-E827F7297414}"/>
              </a:ext>
            </a:extLst>
          </p:cNvPr>
          <p:cNvPicPr>
            <a:picLocks noChangeAspect="1"/>
          </p:cNvPicPr>
          <p:nvPr/>
        </p:nvPicPr>
        <p:blipFill>
          <a:blip r:embed="rId9"/>
          <a:stretch>
            <a:fillRect/>
          </a:stretch>
        </p:blipFill>
        <p:spPr>
          <a:xfrm>
            <a:off x="85192" y="113843"/>
            <a:ext cx="5041807" cy="2416734"/>
          </a:xfrm>
          <a:prstGeom prst="rect">
            <a:avLst/>
          </a:prstGeom>
        </p:spPr>
      </p:pic>
    </p:spTree>
    <p:extLst>
      <p:ext uri="{BB962C8B-B14F-4D97-AF65-F5344CB8AC3E}">
        <p14:creationId xmlns:p14="http://schemas.microsoft.com/office/powerpoint/2010/main" val="380924169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991BD-FCA2-D21F-7953-8BF313DC4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714B0-BC87-F24C-60E9-457FF904918C}"/>
              </a:ext>
            </a:extLst>
          </p:cNvPr>
          <p:cNvSpPr>
            <a:spLocks noGrp="1"/>
          </p:cNvSpPr>
          <p:nvPr>
            <p:ph type="title"/>
          </p:nvPr>
        </p:nvSpPr>
        <p:spPr/>
        <p:txBody>
          <a:bodyPr/>
          <a:lstStyle/>
          <a:p>
            <a:r>
              <a:rPr lang="en-US"/>
              <a:t>Disambiguation</a:t>
            </a:r>
          </a:p>
        </p:txBody>
      </p:sp>
      <p:sp>
        <p:nvSpPr>
          <p:cNvPr id="3" name="Content Placeholder 2">
            <a:extLst>
              <a:ext uri="{FF2B5EF4-FFF2-40B4-BE49-F238E27FC236}">
                <a16:creationId xmlns:a16="http://schemas.microsoft.com/office/drawing/2014/main" id="{A378A813-9809-21E6-E3A2-F03A73263F64}"/>
              </a:ext>
            </a:extLst>
          </p:cNvPr>
          <p:cNvSpPr>
            <a:spLocks noGrp="1"/>
          </p:cNvSpPr>
          <p:nvPr>
            <p:ph idx="1"/>
          </p:nvPr>
        </p:nvSpPr>
        <p:spPr>
          <a:xfrm>
            <a:off x="838199" y="1825625"/>
            <a:ext cx="11353801" cy="4900996"/>
          </a:xfrm>
        </p:spPr>
        <p:txBody>
          <a:bodyPr>
            <a:normAutofit/>
          </a:bodyPr>
          <a:lstStyle/>
          <a:p>
            <a:r>
              <a:rPr lang="en-US" b="1">
                <a:solidFill>
                  <a:schemeClr val="accent6"/>
                </a:solidFill>
              </a:rPr>
              <a:t>Information</a:t>
            </a:r>
            <a:r>
              <a:rPr lang="en-US"/>
              <a:t> vs what that information </a:t>
            </a:r>
            <a:r>
              <a:rPr lang="en-US" b="1">
                <a:solidFill>
                  <a:schemeClr val="accent6"/>
                </a:solidFill>
              </a:rPr>
              <a:t>is about</a:t>
            </a:r>
            <a:r>
              <a:rPr lang="en-US"/>
              <a:t>, e.g. occupation code vs a holder of an occupation</a:t>
            </a:r>
          </a:p>
          <a:p>
            <a:endParaRPr lang="en-US"/>
          </a:p>
          <a:p>
            <a:r>
              <a:rPr lang="en-US" b="1">
                <a:solidFill>
                  <a:schemeClr val="accent6"/>
                </a:solidFill>
              </a:rPr>
              <a:t>Material</a:t>
            </a:r>
            <a:r>
              <a:rPr lang="en-US"/>
              <a:t> vs </a:t>
            </a:r>
            <a:r>
              <a:rPr lang="en-US" b="1">
                <a:solidFill>
                  <a:schemeClr val="accent6"/>
                </a:solidFill>
              </a:rPr>
              <a:t>immaterial</a:t>
            </a:r>
            <a:r>
              <a:rPr lang="en-US"/>
              <a:t> things, e.g. a given river vs the site where the river used to flow</a:t>
            </a:r>
          </a:p>
          <a:p>
            <a:endParaRPr lang="en-US"/>
          </a:p>
          <a:p>
            <a:r>
              <a:rPr lang="en-US" b="1">
                <a:solidFill>
                  <a:schemeClr val="accent6"/>
                </a:solidFill>
              </a:rPr>
              <a:t>Bearing properties </a:t>
            </a:r>
            <a:r>
              <a:rPr lang="en-US"/>
              <a:t>vs </a:t>
            </a:r>
            <a:r>
              <a:rPr lang="en-US" b="1">
                <a:solidFill>
                  <a:schemeClr val="accent6"/>
                </a:solidFill>
              </a:rPr>
              <a:t>bearers of properties</a:t>
            </a:r>
            <a:r>
              <a:rPr lang="en-US"/>
              <a:t>, e.g. apple’s redness vs the apple</a:t>
            </a:r>
          </a:p>
          <a:p>
            <a:endParaRPr lang="en-US"/>
          </a:p>
          <a:p>
            <a:r>
              <a:rPr lang="en-US" b="1">
                <a:solidFill>
                  <a:schemeClr val="accent6"/>
                </a:solidFill>
              </a:rPr>
              <a:t>Processes</a:t>
            </a:r>
            <a:r>
              <a:rPr lang="en-US"/>
              <a:t> vs </a:t>
            </a:r>
            <a:r>
              <a:rPr lang="en-US" b="1">
                <a:solidFill>
                  <a:schemeClr val="accent6"/>
                </a:solidFill>
              </a:rPr>
              <a:t>product</a:t>
            </a:r>
            <a:r>
              <a:rPr lang="en-US"/>
              <a:t>, e.g. ontology engineering vs ontology produced</a:t>
            </a:r>
          </a:p>
          <a:p>
            <a:endParaRPr lang="en-US"/>
          </a:p>
          <a:p>
            <a:endParaRPr lang="en-US"/>
          </a:p>
        </p:txBody>
      </p:sp>
    </p:spTree>
    <p:extLst>
      <p:ext uri="{BB962C8B-B14F-4D97-AF65-F5344CB8AC3E}">
        <p14:creationId xmlns:p14="http://schemas.microsoft.com/office/powerpoint/2010/main" val="32531888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C3900-8BF3-B644-AE94-18C678D34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49E33-02F5-AF8E-805E-01BA629AFC38}"/>
              </a:ext>
            </a:extLst>
          </p:cNvPr>
          <p:cNvSpPr>
            <a:spLocks noGrp="1"/>
          </p:cNvSpPr>
          <p:nvPr>
            <p:ph type="title"/>
          </p:nvPr>
        </p:nvSpPr>
        <p:spPr/>
        <p:txBody>
          <a:bodyPr/>
          <a:lstStyle/>
          <a:p>
            <a:r>
              <a:rPr lang="en-US"/>
              <a:t>Disambiguation</a:t>
            </a:r>
          </a:p>
        </p:txBody>
      </p:sp>
      <p:sp>
        <p:nvSpPr>
          <p:cNvPr id="3" name="Content Placeholder 2">
            <a:extLst>
              <a:ext uri="{FF2B5EF4-FFF2-40B4-BE49-F238E27FC236}">
                <a16:creationId xmlns:a16="http://schemas.microsoft.com/office/drawing/2014/main" id="{63A2A0D5-9BF8-2A75-C3F1-E764E1DB211D}"/>
              </a:ext>
            </a:extLst>
          </p:cNvPr>
          <p:cNvSpPr>
            <a:spLocks noGrp="1"/>
          </p:cNvSpPr>
          <p:nvPr>
            <p:ph idx="1"/>
          </p:nvPr>
        </p:nvSpPr>
        <p:spPr>
          <a:xfrm>
            <a:off x="838199" y="1825625"/>
            <a:ext cx="11353801" cy="4900996"/>
          </a:xfrm>
        </p:spPr>
        <p:txBody>
          <a:bodyPr>
            <a:normAutofit/>
          </a:bodyPr>
          <a:lstStyle/>
          <a:p>
            <a:r>
              <a:rPr lang="en-US" b="1">
                <a:solidFill>
                  <a:schemeClr val="accent6"/>
                </a:solidFill>
              </a:rPr>
              <a:t>Information</a:t>
            </a:r>
            <a:r>
              <a:rPr lang="en-US"/>
              <a:t> vs what that information </a:t>
            </a:r>
            <a:r>
              <a:rPr lang="en-US" b="1">
                <a:solidFill>
                  <a:schemeClr val="accent6"/>
                </a:solidFill>
              </a:rPr>
              <a:t>is about</a:t>
            </a:r>
            <a:r>
              <a:rPr lang="en-US"/>
              <a:t>, e.g. occupation code vs a holder of an occupation</a:t>
            </a:r>
          </a:p>
          <a:p>
            <a:endParaRPr lang="en-US"/>
          </a:p>
          <a:p>
            <a:r>
              <a:rPr lang="en-US" b="1">
                <a:solidFill>
                  <a:schemeClr val="accent6"/>
                </a:solidFill>
              </a:rPr>
              <a:t>Material</a:t>
            </a:r>
            <a:r>
              <a:rPr lang="en-US"/>
              <a:t> vs </a:t>
            </a:r>
            <a:r>
              <a:rPr lang="en-US" b="1">
                <a:solidFill>
                  <a:schemeClr val="accent6"/>
                </a:solidFill>
              </a:rPr>
              <a:t>immaterial</a:t>
            </a:r>
            <a:r>
              <a:rPr lang="en-US"/>
              <a:t> things, e.g. a given river vs the site where the river used to flow</a:t>
            </a:r>
          </a:p>
          <a:p>
            <a:endParaRPr lang="en-US"/>
          </a:p>
          <a:p>
            <a:r>
              <a:rPr lang="en-US" b="1">
                <a:solidFill>
                  <a:schemeClr val="accent6"/>
                </a:solidFill>
              </a:rPr>
              <a:t>Bearing properties </a:t>
            </a:r>
            <a:r>
              <a:rPr lang="en-US"/>
              <a:t>vs </a:t>
            </a:r>
            <a:r>
              <a:rPr lang="en-US" b="1">
                <a:solidFill>
                  <a:schemeClr val="accent6"/>
                </a:solidFill>
              </a:rPr>
              <a:t>bearers of properties</a:t>
            </a:r>
            <a:r>
              <a:rPr lang="en-US"/>
              <a:t>, e.g. apple’s redness vs the apple</a:t>
            </a:r>
          </a:p>
          <a:p>
            <a:endParaRPr lang="en-US"/>
          </a:p>
          <a:p>
            <a:r>
              <a:rPr lang="en-US" b="1">
                <a:solidFill>
                  <a:schemeClr val="accent6"/>
                </a:solidFill>
              </a:rPr>
              <a:t>Processes</a:t>
            </a:r>
            <a:r>
              <a:rPr lang="en-US"/>
              <a:t> vs </a:t>
            </a:r>
            <a:r>
              <a:rPr lang="en-US" b="1">
                <a:solidFill>
                  <a:schemeClr val="accent6"/>
                </a:solidFill>
              </a:rPr>
              <a:t>product</a:t>
            </a:r>
            <a:r>
              <a:rPr lang="en-US"/>
              <a:t>, e.g. ontology engineering vs ontology produced</a:t>
            </a:r>
          </a:p>
          <a:p>
            <a:endParaRPr lang="en-US"/>
          </a:p>
          <a:p>
            <a:endParaRPr lang="en-US"/>
          </a:p>
        </p:txBody>
      </p:sp>
      <p:pic>
        <p:nvPicPr>
          <p:cNvPr id="4" name="Picture 3" descr="A screenshot of a computer&#10;&#10;Description automatically generated">
            <a:extLst>
              <a:ext uri="{FF2B5EF4-FFF2-40B4-BE49-F238E27FC236}">
                <a16:creationId xmlns:a16="http://schemas.microsoft.com/office/drawing/2014/main" id="{C0D40232-AAEF-8C37-E811-2DB493C96CED}"/>
              </a:ext>
            </a:extLst>
          </p:cNvPr>
          <p:cNvPicPr>
            <a:picLocks noChangeAspect="1"/>
          </p:cNvPicPr>
          <p:nvPr/>
        </p:nvPicPr>
        <p:blipFill>
          <a:blip r:embed="rId2">
            <a:alphaModFix amt="20000"/>
          </a:blip>
          <a:stretch>
            <a:fillRect/>
          </a:stretch>
        </p:blipFill>
        <p:spPr>
          <a:xfrm>
            <a:off x="6545166" y="137160"/>
            <a:ext cx="2933712" cy="6685820"/>
          </a:xfrm>
          <a:prstGeom prst="rect">
            <a:avLst/>
          </a:prstGeom>
        </p:spPr>
      </p:pic>
      <p:pic>
        <p:nvPicPr>
          <p:cNvPr id="5" name="Picture 4" descr="A picture containing text, screenshot, font, design&#10;&#10;Description automatically generated">
            <a:extLst>
              <a:ext uri="{FF2B5EF4-FFF2-40B4-BE49-F238E27FC236}">
                <a16:creationId xmlns:a16="http://schemas.microsoft.com/office/drawing/2014/main" id="{8676EFC7-76A1-DF8E-209E-8C5F417A79A9}"/>
              </a:ext>
            </a:extLst>
          </p:cNvPr>
          <p:cNvPicPr>
            <a:picLocks noChangeAspect="1"/>
          </p:cNvPicPr>
          <p:nvPr/>
        </p:nvPicPr>
        <p:blipFill rotWithShape="1">
          <a:blip r:embed="rId3">
            <a:alphaModFix amt="20000"/>
          </a:blip>
          <a:srcRect l="2194" t="4000" r="3318"/>
          <a:stretch/>
        </p:blipFill>
        <p:spPr>
          <a:xfrm>
            <a:off x="1664623" y="188230"/>
            <a:ext cx="4096512" cy="6583680"/>
          </a:xfrm>
          <a:prstGeom prst="rect">
            <a:avLst/>
          </a:prstGeom>
        </p:spPr>
      </p:pic>
    </p:spTree>
    <p:extLst>
      <p:ext uri="{BB962C8B-B14F-4D97-AF65-F5344CB8AC3E}">
        <p14:creationId xmlns:p14="http://schemas.microsoft.com/office/powerpoint/2010/main" val="78591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635C-B59B-CE63-7824-D0F93F573D1D}"/>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248855F6-FCF7-8C8E-B2E6-3E34C1B89DCB}"/>
              </a:ext>
            </a:extLst>
          </p:cNvPr>
          <p:cNvSpPr>
            <a:spLocks noGrp="1"/>
          </p:cNvSpPr>
          <p:nvPr>
            <p:ph idx="1"/>
          </p:nvPr>
        </p:nvSpPr>
        <p:spPr/>
        <p:txBody>
          <a:bodyPr/>
          <a:lstStyle/>
          <a:p>
            <a:r>
              <a:rPr lang="en-US"/>
              <a:t>“speed” as a process vs information about a process</a:t>
            </a:r>
          </a:p>
          <a:p>
            <a:endParaRPr lang="en-US"/>
          </a:p>
          <a:p>
            <a:endParaRPr lang="en-US"/>
          </a:p>
          <a:p>
            <a:endParaRPr lang="en-US"/>
          </a:p>
        </p:txBody>
      </p:sp>
    </p:spTree>
    <p:extLst>
      <p:ext uri="{BB962C8B-B14F-4D97-AF65-F5344CB8AC3E}">
        <p14:creationId xmlns:p14="http://schemas.microsoft.com/office/powerpoint/2010/main" val="30122422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6630A-3057-390D-0790-8F4078D29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F0AE4-0E8E-CBE3-541A-2D3DECE0635D}"/>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20A2FE90-9842-9A80-D69D-342AB7128B37}"/>
              </a:ext>
            </a:extLst>
          </p:cNvPr>
          <p:cNvSpPr>
            <a:spLocks noGrp="1"/>
          </p:cNvSpPr>
          <p:nvPr>
            <p:ph idx="1"/>
          </p:nvPr>
        </p:nvSpPr>
        <p:spPr/>
        <p:txBody>
          <a:bodyPr/>
          <a:lstStyle/>
          <a:p>
            <a:r>
              <a:rPr lang="en-US"/>
              <a:t>“speed” as a process vs information about a process</a:t>
            </a:r>
          </a:p>
          <a:p>
            <a:endParaRPr lang="en-US"/>
          </a:p>
          <a:p>
            <a:endParaRPr lang="en-US"/>
          </a:p>
          <a:p>
            <a:r>
              <a:rPr lang="en-US"/>
              <a:t>Speed is the magnitude of a change in position over time</a:t>
            </a:r>
          </a:p>
          <a:p>
            <a:endParaRPr lang="en-US"/>
          </a:p>
          <a:p>
            <a:pPr marL="0" indent="0" algn="ctr">
              <a:buNone/>
            </a:pPr>
            <a:r>
              <a:rPr lang="en-US" b="1">
                <a:solidFill>
                  <a:schemeClr val="accent6"/>
                </a:solidFill>
              </a:rPr>
              <a:t>INFORMATION</a:t>
            </a:r>
          </a:p>
        </p:txBody>
      </p:sp>
    </p:spTree>
    <p:extLst>
      <p:ext uri="{BB962C8B-B14F-4D97-AF65-F5344CB8AC3E}">
        <p14:creationId xmlns:p14="http://schemas.microsoft.com/office/powerpoint/2010/main" val="6177680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3FA1E-E785-069C-67BF-B7AD0C77F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3EDD6-8A60-FFC3-2F57-F9CB083C80F6}"/>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F0200604-964F-3F49-7E7B-B1D93209104A}"/>
              </a:ext>
            </a:extLst>
          </p:cNvPr>
          <p:cNvSpPr>
            <a:spLocks noGrp="1"/>
          </p:cNvSpPr>
          <p:nvPr>
            <p:ph idx="1"/>
          </p:nvPr>
        </p:nvSpPr>
        <p:spPr/>
        <p:txBody>
          <a:bodyPr/>
          <a:lstStyle/>
          <a:p>
            <a:r>
              <a:rPr lang="en-US"/>
              <a:t>“speed” as a process vs information about a process</a:t>
            </a:r>
          </a:p>
          <a:p>
            <a:endParaRPr lang="en-US"/>
          </a:p>
          <a:p>
            <a:endParaRPr lang="en-US"/>
          </a:p>
          <a:p>
            <a:r>
              <a:rPr lang="en-US"/>
              <a:t>Speed is the changing of position over time</a:t>
            </a:r>
          </a:p>
          <a:p>
            <a:endParaRPr lang="en-US"/>
          </a:p>
          <a:p>
            <a:pPr marL="0" indent="0" algn="ctr">
              <a:buNone/>
            </a:pPr>
            <a:r>
              <a:rPr lang="en-US" b="1">
                <a:solidFill>
                  <a:schemeClr val="accent6"/>
                </a:solidFill>
              </a:rPr>
              <a:t>PROCESS</a:t>
            </a:r>
          </a:p>
        </p:txBody>
      </p:sp>
    </p:spTree>
    <p:extLst>
      <p:ext uri="{BB962C8B-B14F-4D97-AF65-F5344CB8AC3E}">
        <p14:creationId xmlns:p14="http://schemas.microsoft.com/office/powerpoint/2010/main" val="11578861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6CFB-563A-C5E5-EC1B-D2C16D3C5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29438-3CD4-949F-4E1C-E24041B460F8}"/>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5637A50E-0284-2698-BC45-E6EB5E0D804D}"/>
              </a:ext>
            </a:extLst>
          </p:cNvPr>
          <p:cNvSpPr>
            <a:spLocks noGrp="1"/>
          </p:cNvSpPr>
          <p:nvPr>
            <p:ph idx="1"/>
          </p:nvPr>
        </p:nvSpPr>
        <p:spPr/>
        <p:txBody>
          <a:bodyPr/>
          <a:lstStyle/>
          <a:p>
            <a:r>
              <a:rPr lang="en-US"/>
              <a:t>“speed” as a process vs information about a process</a:t>
            </a:r>
          </a:p>
          <a:p>
            <a:endParaRPr lang="en-US"/>
          </a:p>
          <a:p>
            <a:pPr marL="0" indent="0">
              <a:buNone/>
            </a:pPr>
            <a:endParaRPr lang="en-US"/>
          </a:p>
          <a:p>
            <a:pPr marL="0" indent="0">
              <a:buNone/>
            </a:pPr>
            <a:endParaRPr lang="en-US"/>
          </a:p>
          <a:p>
            <a:pPr marL="0" indent="0" algn="ctr">
              <a:buNone/>
            </a:pPr>
            <a:endParaRPr lang="en-US" b="1">
              <a:solidFill>
                <a:schemeClr val="accent6"/>
              </a:solidFill>
            </a:endParaRPr>
          </a:p>
          <a:p>
            <a:pPr marL="0" indent="0" algn="ctr">
              <a:buNone/>
            </a:pPr>
            <a:r>
              <a:rPr lang="en-US" sz="3600" b="1">
                <a:solidFill>
                  <a:schemeClr val="accent6"/>
                </a:solidFill>
              </a:rPr>
              <a:t>WHICH DO WE CARE ABOUT FOR THIS COMPETENCY QUESTION?</a:t>
            </a:r>
          </a:p>
        </p:txBody>
      </p:sp>
      <p:sp>
        <p:nvSpPr>
          <p:cNvPr id="5" name="TextBox 4">
            <a:extLst>
              <a:ext uri="{FF2B5EF4-FFF2-40B4-BE49-F238E27FC236}">
                <a16:creationId xmlns:a16="http://schemas.microsoft.com/office/drawing/2014/main" id="{1C33D3A3-ED1A-27F1-1EB5-EF3A5E55C168}"/>
              </a:ext>
            </a:extLst>
          </p:cNvPr>
          <p:cNvSpPr txBox="1"/>
          <p:nvPr/>
        </p:nvSpPr>
        <p:spPr>
          <a:xfrm>
            <a:off x="1358293" y="3167390"/>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6082556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00B6-50B1-6D49-068B-5DDB3F73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B5633-33B2-F94B-5A0A-7C7C8A36DFD2}"/>
              </a:ext>
            </a:extLst>
          </p:cNvPr>
          <p:cNvSpPr>
            <a:spLocks noGrp="1"/>
          </p:cNvSpPr>
          <p:nvPr>
            <p:ph type="title"/>
          </p:nvPr>
        </p:nvSpPr>
        <p:spPr/>
        <p:txBody>
          <a:bodyPr/>
          <a:lstStyle/>
          <a:p>
            <a:r>
              <a:rPr lang="en-US"/>
              <a:t>Simplify</a:t>
            </a:r>
          </a:p>
        </p:txBody>
      </p:sp>
      <p:sp>
        <p:nvSpPr>
          <p:cNvPr id="3" name="Content Placeholder 2">
            <a:extLst>
              <a:ext uri="{FF2B5EF4-FFF2-40B4-BE49-F238E27FC236}">
                <a16:creationId xmlns:a16="http://schemas.microsoft.com/office/drawing/2014/main" id="{206FEEA2-D816-1596-247F-E7A741198CEB}"/>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hours*</a:t>
            </a:r>
          </a:p>
          <a:p>
            <a:r>
              <a:rPr lang="en-US"/>
              <a:t>Information – speed*, knots measurement, hours* </a:t>
            </a:r>
          </a:p>
          <a:p>
            <a:pPr marL="0" indent="0">
              <a:buNone/>
            </a:pPr>
            <a:endParaRPr lang="en-US"/>
          </a:p>
          <a:p>
            <a:endParaRPr lang="en-US"/>
          </a:p>
        </p:txBody>
      </p:sp>
      <p:sp>
        <p:nvSpPr>
          <p:cNvPr id="6" name="TextBox 5">
            <a:extLst>
              <a:ext uri="{FF2B5EF4-FFF2-40B4-BE49-F238E27FC236}">
                <a16:creationId xmlns:a16="http://schemas.microsoft.com/office/drawing/2014/main" id="{CB52843C-D24B-12B6-1C8D-C9A69539AE12}"/>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20687093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28ED3-6DBA-2E66-9392-1DD365D43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05F48-DFB7-1D1C-D1D0-E209010D956B}"/>
              </a:ext>
            </a:extLst>
          </p:cNvPr>
          <p:cNvSpPr>
            <a:spLocks noGrp="1"/>
          </p:cNvSpPr>
          <p:nvPr>
            <p:ph type="title"/>
          </p:nvPr>
        </p:nvSpPr>
        <p:spPr/>
        <p:txBody>
          <a:bodyPr/>
          <a:lstStyle/>
          <a:p>
            <a:r>
              <a:rPr lang="en-US"/>
              <a:t>Simplify</a:t>
            </a:r>
          </a:p>
        </p:txBody>
      </p:sp>
      <p:sp>
        <p:nvSpPr>
          <p:cNvPr id="3" name="Content Placeholder 2">
            <a:extLst>
              <a:ext uri="{FF2B5EF4-FFF2-40B4-BE49-F238E27FC236}">
                <a16:creationId xmlns:a16="http://schemas.microsoft.com/office/drawing/2014/main" id="{79F625CC-6B7F-86C0-E75C-A93649A42B6B}"/>
              </a:ext>
            </a:extLst>
          </p:cNvPr>
          <p:cNvSpPr>
            <a:spLocks noGrp="1"/>
          </p:cNvSpPr>
          <p:nvPr>
            <p:ph idx="1"/>
          </p:nvPr>
        </p:nvSpPr>
        <p:spPr/>
        <p:txBody>
          <a:bodyPr/>
          <a:lstStyle/>
          <a:p>
            <a:r>
              <a:rPr lang="en-US"/>
              <a:t>Material Entities – Patrol boat</a:t>
            </a:r>
          </a:p>
          <a:p>
            <a:r>
              <a:rPr lang="en-US" strike="sngStrike"/>
              <a:t>Qualities – </a:t>
            </a:r>
          </a:p>
          <a:p>
            <a:r>
              <a:rPr lang="en-US"/>
              <a:t>Processes – Act of motion, speed*</a:t>
            </a:r>
          </a:p>
          <a:p>
            <a:r>
              <a:rPr lang="en-US" strike="sngStrike"/>
              <a:t>Realizables – </a:t>
            </a:r>
          </a:p>
          <a:p>
            <a:r>
              <a:rPr lang="en-US" strike="sngStrike"/>
              <a:t>Sites &amp; Boundaries – </a:t>
            </a:r>
          </a:p>
          <a:p>
            <a:r>
              <a:rPr lang="en-US"/>
              <a:t>Temporal Region – hours*</a:t>
            </a:r>
          </a:p>
          <a:p>
            <a:r>
              <a:rPr lang="en-US"/>
              <a:t>Information – </a:t>
            </a:r>
            <a:r>
              <a:rPr lang="en-US" strike="sngStrike"/>
              <a:t>speed*, </a:t>
            </a:r>
            <a:r>
              <a:rPr lang="en-US"/>
              <a:t>knots measurement, </a:t>
            </a:r>
            <a:r>
              <a:rPr lang="en-US" strike="sngStrike"/>
              <a:t>hours* </a:t>
            </a:r>
          </a:p>
          <a:p>
            <a:pPr marL="0" indent="0">
              <a:buNone/>
            </a:pPr>
            <a:endParaRPr lang="en-US"/>
          </a:p>
          <a:p>
            <a:endParaRPr lang="en-US"/>
          </a:p>
        </p:txBody>
      </p:sp>
      <p:sp>
        <p:nvSpPr>
          <p:cNvPr id="6" name="TextBox 5">
            <a:extLst>
              <a:ext uri="{FF2B5EF4-FFF2-40B4-BE49-F238E27FC236}">
                <a16:creationId xmlns:a16="http://schemas.microsoft.com/office/drawing/2014/main" id="{6F315C13-211A-3BDB-ABFB-0A1883BE0EB3}"/>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
        <p:nvSpPr>
          <p:cNvPr id="4" name="TextBox 3">
            <a:extLst>
              <a:ext uri="{FF2B5EF4-FFF2-40B4-BE49-F238E27FC236}">
                <a16:creationId xmlns:a16="http://schemas.microsoft.com/office/drawing/2014/main" id="{9206182D-7071-CC12-5CD4-26D022D603E5}"/>
              </a:ext>
            </a:extLst>
          </p:cNvPr>
          <p:cNvSpPr txBox="1"/>
          <p:nvPr/>
        </p:nvSpPr>
        <p:spPr>
          <a:xfrm>
            <a:off x="7298214" y="2459504"/>
            <a:ext cx="365196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simplify the list</a:t>
            </a:r>
          </a:p>
        </p:txBody>
      </p:sp>
    </p:spTree>
    <p:extLst>
      <p:ext uri="{BB962C8B-B14F-4D97-AF65-F5344CB8AC3E}">
        <p14:creationId xmlns:p14="http://schemas.microsoft.com/office/powerpoint/2010/main" val="26655637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E0853-45E7-E701-FE75-600046269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4518-774A-FFDA-06DD-8F919FAB138F}"/>
              </a:ext>
            </a:extLst>
          </p:cNvPr>
          <p:cNvSpPr>
            <a:spLocks noGrp="1"/>
          </p:cNvSpPr>
          <p:nvPr>
            <p:ph type="title"/>
          </p:nvPr>
        </p:nvSpPr>
        <p:spPr/>
        <p:txBody>
          <a:bodyPr/>
          <a:lstStyle/>
          <a:p>
            <a:r>
              <a:rPr lang="en-US"/>
              <a:t>Relations</a:t>
            </a:r>
          </a:p>
        </p:txBody>
      </p:sp>
      <p:sp>
        <p:nvSpPr>
          <p:cNvPr id="3" name="Content Placeholder 2">
            <a:extLst>
              <a:ext uri="{FF2B5EF4-FFF2-40B4-BE49-F238E27FC236}">
                <a16:creationId xmlns:a16="http://schemas.microsoft.com/office/drawing/2014/main" id="{543C9644-956E-8197-30B7-28FA14ED1B84}"/>
              </a:ext>
            </a:extLst>
          </p:cNvPr>
          <p:cNvSpPr>
            <a:spLocks noGrp="1"/>
          </p:cNvSpPr>
          <p:nvPr>
            <p:ph idx="1"/>
          </p:nvPr>
        </p:nvSpPr>
        <p:spPr/>
        <p:txBody>
          <a:bodyPr/>
          <a:lstStyle/>
          <a:p>
            <a:r>
              <a:rPr lang="en-US"/>
              <a:t>Material Entities – Patrol boat</a:t>
            </a:r>
          </a:p>
          <a:p>
            <a:r>
              <a:rPr lang="en-US"/>
              <a:t>Processes – Act of motion, speed</a:t>
            </a:r>
          </a:p>
          <a:p>
            <a:r>
              <a:rPr lang="en-US"/>
              <a:t>Temporal Region – hours</a:t>
            </a:r>
          </a:p>
          <a:p>
            <a:r>
              <a:rPr lang="en-US"/>
              <a:t>Information – knots measurement</a:t>
            </a:r>
            <a:endParaRPr lang="en-US" strike="sngStrike"/>
          </a:p>
          <a:p>
            <a:pPr marL="0" indent="0">
              <a:buNone/>
            </a:pPr>
            <a:endParaRPr lang="en-US"/>
          </a:p>
          <a:p>
            <a:endParaRPr lang="en-US"/>
          </a:p>
        </p:txBody>
      </p:sp>
      <p:sp>
        <p:nvSpPr>
          <p:cNvPr id="6" name="TextBox 5">
            <a:extLst>
              <a:ext uri="{FF2B5EF4-FFF2-40B4-BE49-F238E27FC236}">
                <a16:creationId xmlns:a16="http://schemas.microsoft.com/office/drawing/2014/main" id="{98CD2D90-F424-7262-2E80-6E19E9B0AA7A}"/>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
        <p:nvSpPr>
          <p:cNvPr id="4" name="TextBox 3">
            <a:extLst>
              <a:ext uri="{FF2B5EF4-FFF2-40B4-BE49-F238E27FC236}">
                <a16:creationId xmlns:a16="http://schemas.microsoft.com/office/drawing/2014/main" id="{2D5900C4-E337-A697-54C6-20CAB20DBEC0}"/>
              </a:ext>
            </a:extLst>
          </p:cNvPr>
          <p:cNvSpPr txBox="1"/>
          <p:nvPr/>
        </p:nvSpPr>
        <p:spPr>
          <a:xfrm>
            <a:off x="6753103" y="2062302"/>
            <a:ext cx="474219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and reflect on</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relationships among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the listed entities</a:t>
            </a:r>
          </a:p>
        </p:txBody>
      </p:sp>
    </p:spTree>
    <p:extLst>
      <p:ext uri="{BB962C8B-B14F-4D97-AF65-F5344CB8AC3E}">
        <p14:creationId xmlns:p14="http://schemas.microsoft.com/office/powerpoint/2010/main" val="379895510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1EBEF-1342-CF24-3A41-CBE15AFCDB60}"/>
              </a:ext>
            </a:extLst>
          </p:cNvPr>
          <p:cNvSpPr>
            <a:spLocks noGrp="1"/>
          </p:cNvSpPr>
          <p:nvPr>
            <p:ph type="title"/>
          </p:nvPr>
        </p:nvSpPr>
        <p:spPr/>
        <p:txBody>
          <a:bodyPr/>
          <a:lstStyle/>
          <a:p>
            <a:r>
              <a:rPr lang="en-US"/>
              <a:t>Rules of Thumb</a:t>
            </a:r>
          </a:p>
        </p:txBody>
      </p:sp>
      <p:sp>
        <p:nvSpPr>
          <p:cNvPr id="3" name="Content Placeholder 2">
            <a:extLst>
              <a:ext uri="{FF2B5EF4-FFF2-40B4-BE49-F238E27FC236}">
                <a16:creationId xmlns:a16="http://schemas.microsoft.com/office/drawing/2014/main" id="{81E8BD1C-5854-5761-2C75-FB5EF9BB2B83}"/>
              </a:ext>
            </a:extLst>
          </p:cNvPr>
          <p:cNvSpPr>
            <a:spLocks noGrp="1"/>
          </p:cNvSpPr>
          <p:nvPr>
            <p:ph idx="1"/>
          </p:nvPr>
        </p:nvSpPr>
        <p:spPr>
          <a:xfrm>
            <a:off x="838199" y="1825625"/>
            <a:ext cx="11049001" cy="4351338"/>
          </a:xfrm>
        </p:spPr>
        <p:txBody>
          <a:bodyPr>
            <a:normAutofit/>
          </a:bodyPr>
          <a:lstStyle/>
          <a:p>
            <a:r>
              <a:rPr lang="en-US"/>
              <a:t>When identifying relations, describe:</a:t>
            </a:r>
          </a:p>
          <a:p>
            <a:endParaRPr lang="en-US"/>
          </a:p>
          <a:p>
            <a:pPr marL="971550" lvl="1" indent="-514350">
              <a:buFont typeface="+mj-lt"/>
              <a:buAutoNum type="arabicPeriod"/>
            </a:pPr>
            <a:r>
              <a:rPr lang="en-US" sz="2800"/>
              <a:t>Qualities to material entities, i.e. </a:t>
            </a:r>
            <a:r>
              <a:rPr lang="en-US" sz="2800" b="1">
                <a:solidFill>
                  <a:schemeClr val="accent6"/>
                </a:solidFill>
              </a:rPr>
              <a:t>inheres in </a:t>
            </a:r>
          </a:p>
          <a:p>
            <a:pPr marL="971550" lvl="1" indent="-514350">
              <a:buFont typeface="+mj-lt"/>
              <a:buAutoNum type="arabicPeriod"/>
            </a:pPr>
            <a:r>
              <a:rPr lang="en-US" sz="2800"/>
              <a:t>Realizables to material entities, i.e. </a:t>
            </a:r>
            <a:r>
              <a:rPr lang="en-US" sz="2800" b="1">
                <a:solidFill>
                  <a:schemeClr val="accent6"/>
                </a:solidFill>
              </a:rPr>
              <a:t>inheres in</a:t>
            </a:r>
            <a:r>
              <a:rPr lang="en-US" sz="2800"/>
              <a:t>, </a:t>
            </a:r>
            <a:r>
              <a:rPr lang="en-US" sz="2800" b="1">
                <a:solidFill>
                  <a:schemeClr val="accent6"/>
                </a:solidFill>
              </a:rPr>
              <a:t>has material basis</a:t>
            </a:r>
          </a:p>
          <a:p>
            <a:pPr marL="971550" lvl="1" indent="-514350">
              <a:buFont typeface="+mj-lt"/>
              <a:buAutoNum type="arabicPeriod"/>
            </a:pPr>
            <a:r>
              <a:rPr lang="en-US" sz="2800"/>
              <a:t>Processes to material entities, i.e </a:t>
            </a:r>
            <a:r>
              <a:rPr lang="en-US" sz="2800" b="1">
                <a:solidFill>
                  <a:schemeClr val="accent6"/>
                </a:solidFill>
              </a:rPr>
              <a:t>participates in</a:t>
            </a:r>
          </a:p>
          <a:p>
            <a:pPr marL="971550" lvl="1" indent="-514350">
              <a:buFont typeface="+mj-lt"/>
              <a:buAutoNum type="arabicPeriod"/>
            </a:pPr>
            <a:r>
              <a:rPr lang="en-US" sz="2800"/>
              <a:t>Realizables to processes, i.e. </a:t>
            </a:r>
            <a:r>
              <a:rPr lang="en-US" sz="2800" b="1">
                <a:solidFill>
                  <a:schemeClr val="accent6"/>
                </a:solidFill>
              </a:rPr>
              <a:t>has realization</a:t>
            </a:r>
          </a:p>
          <a:p>
            <a:pPr marL="971550" lvl="1" indent="-514350">
              <a:buFont typeface="+mj-lt"/>
              <a:buAutoNum type="arabicPeriod"/>
            </a:pPr>
            <a:r>
              <a:rPr lang="en-US" sz="2800"/>
              <a:t>Immaterial location of material entity, i.e. </a:t>
            </a:r>
            <a:r>
              <a:rPr lang="en-US" sz="2800" b="1">
                <a:solidFill>
                  <a:schemeClr val="accent6"/>
                </a:solidFill>
              </a:rPr>
              <a:t>located in</a:t>
            </a:r>
          </a:p>
          <a:p>
            <a:pPr marL="971550" lvl="1" indent="-514350">
              <a:buFont typeface="+mj-lt"/>
              <a:buAutoNum type="arabicPeriod"/>
            </a:pPr>
            <a:r>
              <a:rPr lang="en-US" sz="2800"/>
              <a:t>When any such entities exist, i.e. </a:t>
            </a:r>
            <a:r>
              <a:rPr lang="en-US" sz="2800" b="1">
                <a:solidFill>
                  <a:schemeClr val="accent6"/>
                </a:solidFill>
              </a:rPr>
              <a:t>exists at</a:t>
            </a:r>
            <a:r>
              <a:rPr lang="en-US" sz="2800"/>
              <a:t>, </a:t>
            </a:r>
            <a:r>
              <a:rPr lang="en-US" sz="2800" b="1">
                <a:solidFill>
                  <a:schemeClr val="accent6"/>
                </a:solidFill>
              </a:rPr>
              <a:t>datatype property </a:t>
            </a:r>
          </a:p>
          <a:p>
            <a:pPr marL="971550" lvl="1" indent="-514350">
              <a:buFont typeface="+mj-lt"/>
              <a:buAutoNum type="arabicPeriod"/>
            </a:pPr>
            <a:r>
              <a:rPr lang="en-US" sz="2800"/>
              <a:t>When any such entities carry information, e.g. </a:t>
            </a:r>
            <a:r>
              <a:rPr lang="en-US" sz="2800" b="1">
                <a:solidFill>
                  <a:schemeClr val="accent6"/>
                </a:solidFill>
              </a:rPr>
              <a:t>generically depends on</a:t>
            </a:r>
          </a:p>
          <a:p>
            <a:pPr marL="971550" lvl="1" indent="-514350">
              <a:buFont typeface="+mj-lt"/>
              <a:buAutoNum type="arabicPeriod"/>
            </a:pPr>
            <a:endParaRPr lang="en-US"/>
          </a:p>
          <a:p>
            <a:pPr marL="971550" lvl="1" indent="-514350">
              <a:buFont typeface="+mj-lt"/>
              <a:buAutoNum type="arabicPeriod"/>
            </a:pPr>
            <a:endParaRPr lang="en-US"/>
          </a:p>
          <a:p>
            <a:pPr marL="971550" lvl="1" indent="-514350">
              <a:buFont typeface="+mj-lt"/>
              <a:buAutoNum type="arabicPeriod"/>
            </a:pPr>
            <a:endParaRPr lang="en-US"/>
          </a:p>
          <a:p>
            <a:pPr marL="971550" lvl="1" indent="-514350">
              <a:buFont typeface="+mj-lt"/>
              <a:buAutoNum type="arabicPeriod"/>
            </a:pPr>
            <a:endParaRPr lang="en-US"/>
          </a:p>
          <a:p>
            <a:pPr marL="971550" lvl="1" indent="-514350">
              <a:buFont typeface="+mj-lt"/>
              <a:buAutoNum type="arabicPeriod"/>
            </a:pPr>
            <a:endParaRPr lang="en-US"/>
          </a:p>
          <a:p>
            <a:endParaRPr lang="en-US"/>
          </a:p>
          <a:p>
            <a:endParaRPr lang="en-US"/>
          </a:p>
        </p:txBody>
      </p:sp>
      <p:sp>
        <p:nvSpPr>
          <p:cNvPr id="4" name="TextBox 3">
            <a:extLst>
              <a:ext uri="{FF2B5EF4-FFF2-40B4-BE49-F238E27FC236}">
                <a16:creationId xmlns:a16="http://schemas.microsoft.com/office/drawing/2014/main" id="{8102ED7D-ACBB-8FBB-52CF-DB18D07F0311}"/>
              </a:ext>
            </a:extLst>
          </p:cNvPr>
          <p:cNvSpPr txBox="1"/>
          <p:nvPr/>
        </p:nvSpPr>
        <p:spPr>
          <a:xfrm>
            <a:off x="3457736" y="6262042"/>
            <a:ext cx="587372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2"/>
              </a:rPr>
              <a:t>https://github.com/BFO-ontology/BFO-2020</a:t>
            </a:r>
            <a:endPar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701645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13523-E5C4-D529-E82F-0BADE18C5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E27F7-DD1B-A828-4B79-FE2D979AE800}"/>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1E6117BD-FF96-F526-F275-D60B7DC4AAB2}"/>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solidFill>
                  <a:srgbClr val="FF0000"/>
                </a:solidFill>
              </a:rPr>
              <a:t>Module 2</a:t>
            </a:r>
            <a:r>
              <a:rPr lang="en-US">
                <a:solidFill>
                  <a:srgbClr val="FF0000"/>
                </a:solidFill>
              </a:rPr>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t>Module 5</a:t>
            </a:r>
            <a:r>
              <a:rPr lang="en-US"/>
              <a:t>: Three Use Cases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4959208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FC473-C996-885E-3A2B-326E002EF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C8E8A-234F-4960-5355-19928988030F}"/>
              </a:ext>
            </a:extLst>
          </p:cNvPr>
          <p:cNvSpPr>
            <a:spLocks noGrp="1"/>
          </p:cNvSpPr>
          <p:nvPr>
            <p:ph type="title"/>
          </p:nvPr>
        </p:nvSpPr>
        <p:spPr/>
        <p:txBody>
          <a:bodyPr/>
          <a:lstStyle/>
          <a:p>
            <a:r>
              <a:rPr lang="en-US"/>
              <a:t>Relations</a:t>
            </a:r>
          </a:p>
        </p:txBody>
      </p:sp>
      <p:sp>
        <p:nvSpPr>
          <p:cNvPr id="3" name="Content Placeholder 2">
            <a:extLst>
              <a:ext uri="{FF2B5EF4-FFF2-40B4-BE49-F238E27FC236}">
                <a16:creationId xmlns:a16="http://schemas.microsoft.com/office/drawing/2014/main" id="{7A327353-D86B-8875-B99C-41F415F9B577}"/>
              </a:ext>
            </a:extLst>
          </p:cNvPr>
          <p:cNvSpPr>
            <a:spLocks noGrp="1"/>
          </p:cNvSpPr>
          <p:nvPr>
            <p:ph idx="1"/>
          </p:nvPr>
        </p:nvSpPr>
        <p:spPr/>
        <p:txBody>
          <a:bodyPr/>
          <a:lstStyle/>
          <a:p>
            <a:r>
              <a:rPr lang="en-US"/>
              <a:t>Material Entities – </a:t>
            </a:r>
            <a:r>
              <a:rPr lang="en-US" b="1"/>
              <a:t>Patrol boat</a:t>
            </a:r>
          </a:p>
          <a:p>
            <a:r>
              <a:rPr lang="en-US"/>
              <a:t>Processes – </a:t>
            </a:r>
            <a:r>
              <a:rPr lang="en-US" b="1"/>
              <a:t>Act of motion</a:t>
            </a:r>
            <a:r>
              <a:rPr lang="en-US"/>
              <a:t>, speed</a:t>
            </a:r>
          </a:p>
          <a:p>
            <a:r>
              <a:rPr lang="en-US"/>
              <a:t>Temporal Region – hours</a:t>
            </a:r>
          </a:p>
          <a:p>
            <a:r>
              <a:rPr lang="en-US"/>
              <a:t>Information – knots measurement</a:t>
            </a:r>
            <a:endParaRPr lang="en-US" strike="sngStrike"/>
          </a:p>
          <a:p>
            <a:pPr marL="0" indent="0">
              <a:buNone/>
            </a:pPr>
            <a:endParaRPr lang="en-US"/>
          </a:p>
          <a:p>
            <a:endParaRPr lang="en-US"/>
          </a:p>
        </p:txBody>
      </p:sp>
      <p:pic>
        <p:nvPicPr>
          <p:cNvPr id="5" name="Picture 4" descr="A screenshot of a computer&#10;&#10;Description automatically generated">
            <a:extLst>
              <a:ext uri="{FF2B5EF4-FFF2-40B4-BE49-F238E27FC236}">
                <a16:creationId xmlns:a16="http://schemas.microsoft.com/office/drawing/2014/main" id="{2A87818C-AF59-5E27-1968-2B9C24C31E69}"/>
              </a:ext>
            </a:extLst>
          </p:cNvPr>
          <p:cNvPicPr>
            <a:picLocks noChangeAspect="1"/>
          </p:cNvPicPr>
          <p:nvPr/>
        </p:nvPicPr>
        <p:blipFill>
          <a:blip r:embed="rId2"/>
          <a:stretch>
            <a:fillRect/>
          </a:stretch>
        </p:blipFill>
        <p:spPr>
          <a:xfrm>
            <a:off x="7704629" y="207121"/>
            <a:ext cx="2827495" cy="6443757"/>
          </a:xfrm>
          <a:prstGeom prst="rect">
            <a:avLst/>
          </a:prstGeom>
        </p:spPr>
      </p:pic>
      <p:sp>
        <p:nvSpPr>
          <p:cNvPr id="7" name="TextBox 6">
            <a:extLst>
              <a:ext uri="{FF2B5EF4-FFF2-40B4-BE49-F238E27FC236}">
                <a16:creationId xmlns:a16="http://schemas.microsoft.com/office/drawing/2014/main" id="{55711EF7-2A34-84CB-89DB-393A31255CF1}"/>
              </a:ext>
            </a:extLst>
          </p:cNvPr>
          <p:cNvSpPr txBox="1"/>
          <p:nvPr/>
        </p:nvSpPr>
        <p:spPr>
          <a:xfrm>
            <a:off x="961625" y="4372908"/>
            <a:ext cx="5352363" cy="132343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patrol boats participate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in processes</a:t>
            </a:r>
          </a:p>
        </p:txBody>
      </p:sp>
      <p:sp>
        <p:nvSpPr>
          <p:cNvPr id="8" name="Oval 7">
            <a:extLst>
              <a:ext uri="{FF2B5EF4-FFF2-40B4-BE49-F238E27FC236}">
                <a16:creationId xmlns:a16="http://schemas.microsoft.com/office/drawing/2014/main" id="{9E21A233-8780-41B6-1FDD-75D43FCBF1DA}"/>
              </a:ext>
            </a:extLst>
          </p:cNvPr>
          <p:cNvSpPr/>
          <p:nvPr/>
        </p:nvSpPr>
        <p:spPr>
          <a:xfrm>
            <a:off x="7855027" y="4957590"/>
            <a:ext cx="1630496" cy="31627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E9126F65-F44E-AC5A-BF43-41DC8EFE42E7}"/>
              </a:ext>
            </a:extLst>
          </p:cNvPr>
          <p:cNvSpPr txBox="1"/>
          <p:nvPr/>
        </p:nvSpPr>
        <p:spPr>
          <a:xfrm>
            <a:off x="700945" y="6311900"/>
            <a:ext cx="587372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3"/>
              </a:rPr>
              <a:t>https://github.com/BFO-ontology/BFO-2020</a:t>
            </a:r>
            <a:endPar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82744823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87E85-1F09-3E70-0161-7A1C30A6F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7EC056-96DF-92F9-CB9D-BE519B78F8FB}"/>
              </a:ext>
            </a:extLst>
          </p:cNvPr>
          <p:cNvSpPr>
            <a:spLocks noGrp="1"/>
          </p:cNvSpPr>
          <p:nvPr>
            <p:ph type="title"/>
          </p:nvPr>
        </p:nvSpPr>
        <p:spPr/>
        <p:txBody>
          <a:bodyPr/>
          <a:lstStyle/>
          <a:p>
            <a:r>
              <a:rPr lang="en-US"/>
              <a:t>Design Patterns</a:t>
            </a:r>
          </a:p>
        </p:txBody>
      </p:sp>
      <p:sp>
        <p:nvSpPr>
          <p:cNvPr id="3" name="Content Placeholder 2">
            <a:extLst>
              <a:ext uri="{FF2B5EF4-FFF2-40B4-BE49-F238E27FC236}">
                <a16:creationId xmlns:a16="http://schemas.microsoft.com/office/drawing/2014/main" id="{588C94F3-42F8-E969-CD99-05E061900CF9}"/>
              </a:ext>
            </a:extLst>
          </p:cNvPr>
          <p:cNvSpPr>
            <a:spLocks noGrp="1"/>
          </p:cNvSpPr>
          <p:nvPr>
            <p:ph idx="1"/>
          </p:nvPr>
        </p:nvSpPr>
        <p:spPr/>
        <p:txBody>
          <a:bodyPr>
            <a:normAutofit/>
          </a:bodyPr>
          <a:lstStyle/>
          <a:p>
            <a:r>
              <a:rPr lang="en-US"/>
              <a:t>Classes and relations identified, turn </a:t>
            </a:r>
            <a:br>
              <a:rPr lang="en-US"/>
            </a:br>
            <a:r>
              <a:rPr lang="en-US"/>
              <a:t>next to constructing visual representations </a:t>
            </a:r>
            <a:br>
              <a:rPr lang="en-US"/>
            </a:br>
            <a:r>
              <a:rPr lang="en-US"/>
              <a:t>reflecting the competency questions</a:t>
            </a:r>
          </a:p>
          <a:p>
            <a:endParaRPr lang="en-US"/>
          </a:p>
          <a:p>
            <a:r>
              <a:rPr lang="en-US"/>
              <a:t>If you have completed the preceding steps, </a:t>
            </a:r>
            <a:br>
              <a:rPr lang="en-US"/>
            </a:br>
            <a:r>
              <a:rPr lang="en-US"/>
              <a:t>this should be relatively straightforward </a:t>
            </a:r>
          </a:p>
          <a:p>
            <a:endParaRPr lang="en-US"/>
          </a:p>
          <a:p>
            <a:endParaRPr lang="en-US"/>
          </a:p>
        </p:txBody>
      </p:sp>
      <p:grpSp>
        <p:nvGrpSpPr>
          <p:cNvPr id="4" name="Group 3">
            <a:extLst>
              <a:ext uri="{FF2B5EF4-FFF2-40B4-BE49-F238E27FC236}">
                <a16:creationId xmlns:a16="http://schemas.microsoft.com/office/drawing/2014/main" id="{60BAEEEA-93EC-C66D-30C1-5A31BE798182}"/>
              </a:ext>
            </a:extLst>
          </p:cNvPr>
          <p:cNvGrpSpPr/>
          <p:nvPr/>
        </p:nvGrpSpPr>
        <p:grpSpPr>
          <a:xfrm>
            <a:off x="8144084" y="1140179"/>
            <a:ext cx="2596546" cy="4833998"/>
            <a:chOff x="7813578" y="908825"/>
            <a:chExt cx="2596546" cy="4833998"/>
          </a:xfrm>
        </p:grpSpPr>
        <p:sp>
          <p:nvSpPr>
            <p:cNvPr id="5" name="Rounded Rectangle 4">
              <a:extLst>
                <a:ext uri="{FF2B5EF4-FFF2-40B4-BE49-F238E27FC236}">
                  <a16:creationId xmlns:a16="http://schemas.microsoft.com/office/drawing/2014/main" id="{42BDF093-5AD5-6523-C4B9-7F779D65DEFD}"/>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6" name="Rounded Rectangle 5">
              <a:extLst>
                <a:ext uri="{FF2B5EF4-FFF2-40B4-BE49-F238E27FC236}">
                  <a16:creationId xmlns:a16="http://schemas.microsoft.com/office/drawing/2014/main" id="{61A9A76B-E37B-918A-5DBE-11232C39EA13}"/>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7" name="Rounded Rectangle 6">
              <a:extLst>
                <a:ext uri="{FF2B5EF4-FFF2-40B4-BE49-F238E27FC236}">
                  <a16:creationId xmlns:a16="http://schemas.microsoft.com/office/drawing/2014/main" id="{C2DC1BDD-5F11-F6D7-6323-FDCF80F84C8A}"/>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8" name="Rounded Rectangle 7">
              <a:extLst>
                <a:ext uri="{FF2B5EF4-FFF2-40B4-BE49-F238E27FC236}">
                  <a16:creationId xmlns:a16="http://schemas.microsoft.com/office/drawing/2014/main" id="{C0255AAC-4737-147F-A029-3A9A36540DAE}"/>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15" name="Oval 14">
            <a:extLst>
              <a:ext uri="{FF2B5EF4-FFF2-40B4-BE49-F238E27FC236}">
                <a16:creationId xmlns:a16="http://schemas.microsoft.com/office/drawing/2014/main" id="{652AD065-6399-78CC-EDF4-63BBD1270237}"/>
              </a:ext>
            </a:extLst>
          </p:cNvPr>
          <p:cNvSpPr/>
          <p:nvPr/>
        </p:nvSpPr>
        <p:spPr>
          <a:xfrm>
            <a:off x="8076219" y="5073223"/>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512418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FD00D-11C2-6D3C-3201-6D9AD0629DF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B40898-AA4A-F0BD-6842-93E8245AF2BA}"/>
              </a:ext>
            </a:extLst>
          </p:cNvPr>
          <p:cNvPicPr>
            <a:picLocks noGrp="1" noChangeAspect="1"/>
          </p:cNvPicPr>
          <p:nvPr>
            <p:ph idx="1"/>
          </p:nvPr>
        </p:nvPicPr>
        <p:blipFill>
          <a:blip r:embed="rId2"/>
          <a:stretch>
            <a:fillRect/>
          </a:stretch>
        </p:blipFill>
        <p:spPr>
          <a:xfrm>
            <a:off x="388884" y="177821"/>
            <a:ext cx="8008882" cy="6502358"/>
          </a:xfrm>
        </p:spPr>
      </p:pic>
      <p:sp>
        <p:nvSpPr>
          <p:cNvPr id="2" name="TextBox 1">
            <a:extLst>
              <a:ext uri="{FF2B5EF4-FFF2-40B4-BE49-F238E27FC236}">
                <a16:creationId xmlns:a16="http://schemas.microsoft.com/office/drawing/2014/main" id="{64AD1A39-0D46-7044-26B9-CF3B2351E5DA}"/>
              </a:ext>
            </a:extLst>
          </p:cNvPr>
          <p:cNvSpPr txBox="1"/>
          <p:nvPr/>
        </p:nvSpPr>
        <p:spPr>
          <a:xfrm>
            <a:off x="7293158" y="4864297"/>
            <a:ext cx="4898842" cy="181588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Common Core Ontologies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Design Pattern representing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 patrol ship traveling 12 knots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over 1.5 hours</a:t>
            </a:r>
          </a:p>
        </p:txBody>
      </p:sp>
    </p:spTree>
    <p:extLst>
      <p:ext uri="{BB962C8B-B14F-4D97-AF65-F5344CB8AC3E}">
        <p14:creationId xmlns:p14="http://schemas.microsoft.com/office/powerpoint/2010/main" val="9349853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27253-B676-F9F1-2107-ECF05FD8C3F1}"/>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I HEAR YOU WONDERING, HOW WOULD I USE THIS IN A REAL WORLD APPLICATION? </a:t>
            </a:r>
          </a:p>
        </p:txBody>
      </p:sp>
    </p:spTree>
    <p:extLst>
      <p:ext uri="{BB962C8B-B14F-4D97-AF65-F5344CB8AC3E}">
        <p14:creationId xmlns:p14="http://schemas.microsoft.com/office/powerpoint/2010/main" val="10644373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93E4-1B14-7887-C550-0456751D88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3401A-DE5F-7237-F233-9ADC0DEE0BD6}"/>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I HEAR YOU WONDERING, HOW WOULD I USE THIS IN A REAL WORLD APPLICATION? </a:t>
            </a:r>
          </a:p>
          <a:p>
            <a:pPr marL="0" indent="0" algn="ctr">
              <a:buNone/>
            </a:pPr>
            <a:endParaRPr lang="en-US" b="1">
              <a:solidFill>
                <a:srgbClr val="FF0000"/>
              </a:solidFill>
            </a:endParaRPr>
          </a:p>
          <a:p>
            <a:pPr marL="0" indent="0" algn="ctr">
              <a:buNone/>
            </a:pPr>
            <a:r>
              <a:rPr lang="en-US" b="1">
                <a:solidFill>
                  <a:srgbClr val="FF0000"/>
                </a:solidFill>
              </a:rPr>
              <a:t>WELL I’M GLAD YOU THOUGHT THAT.</a:t>
            </a:r>
          </a:p>
        </p:txBody>
      </p:sp>
    </p:spTree>
    <p:extLst>
      <p:ext uri="{BB962C8B-B14F-4D97-AF65-F5344CB8AC3E}">
        <p14:creationId xmlns:p14="http://schemas.microsoft.com/office/powerpoint/2010/main" val="86016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6493-9397-0ECF-7D3D-264507C12414}"/>
              </a:ext>
            </a:extLst>
          </p:cNvPr>
          <p:cNvSpPr>
            <a:spLocks noGrp="1"/>
          </p:cNvSpPr>
          <p:nvPr>
            <p:ph type="title"/>
          </p:nvPr>
        </p:nvSpPr>
        <p:spPr>
          <a:xfrm>
            <a:off x="838200" y="346075"/>
            <a:ext cx="10515600" cy="1325563"/>
          </a:xfrm>
        </p:spPr>
        <p:txBody>
          <a:bodyPr/>
          <a:lstStyle/>
          <a:p>
            <a:r>
              <a:rPr lang="en-US"/>
              <a:t>Competency Question</a:t>
            </a:r>
          </a:p>
        </p:txBody>
      </p:sp>
      <p:sp>
        <p:nvSpPr>
          <p:cNvPr id="3" name="Content Placeholder 2">
            <a:extLst>
              <a:ext uri="{FF2B5EF4-FFF2-40B4-BE49-F238E27FC236}">
                <a16:creationId xmlns:a16="http://schemas.microsoft.com/office/drawing/2014/main" id="{43874933-0524-D2C1-953E-C7EE1E00CB9A}"/>
              </a:ext>
            </a:extLst>
          </p:cNvPr>
          <p:cNvSpPr>
            <a:spLocks noGrp="1"/>
          </p:cNvSpPr>
          <p:nvPr>
            <p:ph idx="1"/>
          </p:nvPr>
        </p:nvSpPr>
        <p:spPr>
          <a:xfrm>
            <a:off x="838200" y="1547019"/>
            <a:ext cx="10515600" cy="4351338"/>
          </a:xfrm>
        </p:spPr>
        <p:txBody>
          <a:bodyPr/>
          <a:lstStyle/>
          <a:p>
            <a:pPr marL="0" indent="0" algn="ctr">
              <a:buNone/>
            </a:pPr>
            <a:endParaRPr lang="en-US"/>
          </a:p>
          <a:p>
            <a:endParaRPr lang="en-US"/>
          </a:p>
        </p:txBody>
      </p:sp>
      <p:cxnSp>
        <p:nvCxnSpPr>
          <p:cNvPr id="10" name="Straight Arrow Connector 9">
            <a:extLst>
              <a:ext uri="{FF2B5EF4-FFF2-40B4-BE49-F238E27FC236}">
                <a16:creationId xmlns:a16="http://schemas.microsoft.com/office/drawing/2014/main" id="{7F525BC1-8B3E-DE5D-CAFD-2791604E39F2}"/>
              </a:ext>
            </a:extLst>
          </p:cNvPr>
          <p:cNvCxnSpPr>
            <a:cxnSpLocks/>
            <a:stCxn id="39" idx="0"/>
            <a:endCxn id="50" idx="2"/>
          </p:cNvCxnSpPr>
          <p:nvPr/>
        </p:nvCxnSpPr>
        <p:spPr>
          <a:xfrm flipV="1">
            <a:off x="2873145" y="2848730"/>
            <a:ext cx="0" cy="1632745"/>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A5AD6FE-721A-F920-B685-2775C76A1BD4}"/>
              </a:ext>
            </a:extLst>
          </p:cNvPr>
          <p:cNvCxnSpPr>
            <a:cxnSpLocks/>
            <a:stCxn id="51" idx="0"/>
          </p:cNvCxnSpPr>
          <p:nvPr/>
        </p:nvCxnSpPr>
        <p:spPr>
          <a:xfrm flipH="1" flipV="1">
            <a:off x="5972166" y="3898861"/>
            <a:ext cx="9527" cy="582614"/>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BE6B35-8DBB-75AD-1A05-2CA48B8669F2}"/>
              </a:ext>
            </a:extLst>
          </p:cNvPr>
          <p:cNvCxnSpPr>
            <a:cxnSpLocks/>
          </p:cNvCxnSpPr>
          <p:nvPr/>
        </p:nvCxnSpPr>
        <p:spPr>
          <a:xfrm flipV="1">
            <a:off x="9414092" y="3995700"/>
            <a:ext cx="376236" cy="525460"/>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8F028AE-1D21-D25F-AB44-BE9D214EB9DC}"/>
              </a:ext>
            </a:extLst>
          </p:cNvPr>
          <p:cNvSpPr/>
          <p:nvPr/>
        </p:nvSpPr>
        <p:spPr>
          <a:xfrm>
            <a:off x="1601562" y="1990725"/>
            <a:ext cx="2543167" cy="316702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42E6A73-B334-BBC3-F164-D7A0EFCFEE4F}"/>
              </a:ext>
            </a:extLst>
          </p:cNvPr>
          <p:cNvSpPr/>
          <p:nvPr/>
        </p:nvSpPr>
        <p:spPr>
          <a:xfrm>
            <a:off x="4705346" y="1989098"/>
            <a:ext cx="2543167" cy="3143250"/>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F7AFDC8-CD81-6D9D-B0D1-4FB2AD65EBFB}"/>
              </a:ext>
            </a:extLst>
          </p:cNvPr>
          <p:cNvSpPr/>
          <p:nvPr/>
        </p:nvSpPr>
        <p:spPr>
          <a:xfrm>
            <a:off x="7818657" y="1989098"/>
            <a:ext cx="2543167" cy="3143249"/>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968BE591-3077-76D3-6855-B4B25C3DF8AF}"/>
              </a:ext>
            </a:extLst>
          </p:cNvPr>
          <p:cNvCxnSpPr>
            <a:cxnSpLocks/>
            <a:stCxn id="19" idx="1"/>
            <a:endCxn id="19" idx="3"/>
          </p:cNvCxnSpPr>
          <p:nvPr/>
        </p:nvCxnSpPr>
        <p:spPr>
          <a:xfrm>
            <a:off x="1601562" y="3574237"/>
            <a:ext cx="254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A608F1-5091-4756-5427-782A1CB3C9FC}"/>
              </a:ext>
            </a:extLst>
          </p:cNvPr>
          <p:cNvCxnSpPr/>
          <p:nvPr/>
        </p:nvCxnSpPr>
        <p:spPr>
          <a:xfrm>
            <a:off x="4710110" y="3589299"/>
            <a:ext cx="254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8F3D8B-9967-99E6-8727-A32443A2F972}"/>
              </a:ext>
            </a:extLst>
          </p:cNvPr>
          <p:cNvCxnSpPr/>
          <p:nvPr/>
        </p:nvCxnSpPr>
        <p:spPr>
          <a:xfrm>
            <a:off x="7823419" y="3605175"/>
            <a:ext cx="254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E8EB964-B472-34A8-9C74-8FA0051D5C9D}"/>
              </a:ext>
            </a:extLst>
          </p:cNvPr>
          <p:cNvCxnSpPr>
            <a:cxnSpLocks/>
            <a:endCxn id="55" idx="2"/>
          </p:cNvCxnSpPr>
          <p:nvPr/>
        </p:nvCxnSpPr>
        <p:spPr>
          <a:xfrm flipV="1">
            <a:off x="9752229" y="2864606"/>
            <a:ext cx="0" cy="1168400"/>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8DB27D5-1003-7539-1F84-B65A4D7AB443}"/>
              </a:ext>
            </a:extLst>
          </p:cNvPr>
          <p:cNvCxnSpPr>
            <a:cxnSpLocks/>
          </p:cNvCxnSpPr>
          <p:nvPr/>
        </p:nvCxnSpPr>
        <p:spPr>
          <a:xfrm flipV="1">
            <a:off x="5972166" y="2703474"/>
            <a:ext cx="0" cy="500858"/>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BFF31A5-7335-AB20-D1F5-E5AD001F987D}"/>
              </a:ext>
            </a:extLst>
          </p:cNvPr>
          <p:cNvSpPr txBox="1"/>
          <p:nvPr/>
        </p:nvSpPr>
        <p:spPr>
          <a:xfrm>
            <a:off x="7939631" y="5205094"/>
            <a:ext cx="22967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Flat Non-Linear Path</a:t>
            </a:r>
          </a:p>
        </p:txBody>
      </p:sp>
      <p:sp>
        <p:nvSpPr>
          <p:cNvPr id="36" name="TextBox 35">
            <a:extLst>
              <a:ext uri="{FF2B5EF4-FFF2-40B4-BE49-F238E27FC236}">
                <a16:creationId xmlns:a16="http://schemas.microsoft.com/office/drawing/2014/main" id="{20A397BE-5A5B-A6FB-F4B9-CBD0D9446356}"/>
              </a:ext>
            </a:extLst>
          </p:cNvPr>
          <p:cNvSpPr txBox="1"/>
          <p:nvPr/>
        </p:nvSpPr>
        <p:spPr>
          <a:xfrm>
            <a:off x="4825767" y="5207756"/>
            <a:ext cx="23118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Climbing Linear Path</a:t>
            </a:r>
          </a:p>
        </p:txBody>
      </p:sp>
      <p:sp>
        <p:nvSpPr>
          <p:cNvPr id="37" name="TextBox 36">
            <a:extLst>
              <a:ext uri="{FF2B5EF4-FFF2-40B4-BE49-F238E27FC236}">
                <a16:creationId xmlns:a16="http://schemas.microsoft.com/office/drawing/2014/main" id="{2F6A0509-2439-A2BB-0247-C3F634F4DBA3}"/>
              </a:ext>
            </a:extLst>
          </p:cNvPr>
          <p:cNvSpPr txBox="1"/>
          <p:nvPr/>
        </p:nvSpPr>
        <p:spPr>
          <a:xfrm>
            <a:off x="1955586" y="5207756"/>
            <a:ext cx="1835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Flat, Linear Path</a:t>
            </a:r>
          </a:p>
        </p:txBody>
      </p:sp>
      <p:pic>
        <p:nvPicPr>
          <p:cNvPr id="39" name="Graphic 38" descr="Quadcopter with solid fill">
            <a:extLst>
              <a:ext uri="{FF2B5EF4-FFF2-40B4-BE49-F238E27FC236}">
                <a16:creationId xmlns:a16="http://schemas.microsoft.com/office/drawing/2014/main" id="{8E4CF782-8090-82E0-9DAB-C0E7820C86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5008" y="4481475"/>
            <a:ext cx="676274" cy="676274"/>
          </a:xfrm>
          <a:prstGeom prst="rect">
            <a:avLst/>
          </a:prstGeom>
        </p:spPr>
      </p:pic>
      <p:pic>
        <p:nvPicPr>
          <p:cNvPr id="45" name="Graphic 44" descr="Quadcopter with solid fill">
            <a:extLst>
              <a:ext uri="{FF2B5EF4-FFF2-40B4-BE49-F238E27FC236}">
                <a16:creationId xmlns:a16="http://schemas.microsoft.com/office/drawing/2014/main" id="{A4824985-0C54-6756-C5B5-D90FCEA5F4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19" y="2999553"/>
            <a:ext cx="1137437" cy="1137437"/>
          </a:xfrm>
          <a:prstGeom prst="rect">
            <a:avLst/>
          </a:prstGeom>
        </p:spPr>
      </p:pic>
      <p:pic>
        <p:nvPicPr>
          <p:cNvPr id="50" name="Graphic 49" descr="Quadcopter with solid fill">
            <a:extLst>
              <a:ext uri="{FF2B5EF4-FFF2-40B4-BE49-F238E27FC236}">
                <a16:creationId xmlns:a16="http://schemas.microsoft.com/office/drawing/2014/main" id="{BA58ED2F-31C4-8274-00DC-AB00D062D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5008" y="2172456"/>
            <a:ext cx="676274" cy="676274"/>
          </a:xfrm>
          <a:prstGeom prst="rect">
            <a:avLst/>
          </a:prstGeom>
        </p:spPr>
      </p:pic>
      <p:pic>
        <p:nvPicPr>
          <p:cNvPr id="51" name="Graphic 50" descr="Quadcopter with solid fill">
            <a:extLst>
              <a:ext uri="{FF2B5EF4-FFF2-40B4-BE49-F238E27FC236}">
                <a16:creationId xmlns:a16="http://schemas.microsoft.com/office/drawing/2014/main" id="{46D25299-B01B-AB45-3486-8FB31193B1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556" y="4481475"/>
            <a:ext cx="676274" cy="676274"/>
          </a:xfrm>
          <a:prstGeom prst="rect">
            <a:avLst/>
          </a:prstGeom>
        </p:spPr>
      </p:pic>
      <p:pic>
        <p:nvPicPr>
          <p:cNvPr id="53" name="Graphic 52" descr="Quadcopter with solid fill">
            <a:extLst>
              <a:ext uri="{FF2B5EF4-FFF2-40B4-BE49-F238E27FC236}">
                <a16:creationId xmlns:a16="http://schemas.microsoft.com/office/drawing/2014/main" id="{106F975B-DAFA-69F1-29F2-2A49DB235F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343" y="4490207"/>
            <a:ext cx="676274" cy="676274"/>
          </a:xfrm>
          <a:prstGeom prst="rect">
            <a:avLst/>
          </a:prstGeom>
        </p:spPr>
      </p:pic>
      <p:pic>
        <p:nvPicPr>
          <p:cNvPr id="55" name="Graphic 54" descr="Quadcopter with solid fill">
            <a:extLst>
              <a:ext uri="{FF2B5EF4-FFF2-40B4-BE49-F238E27FC236}">
                <a16:creationId xmlns:a16="http://schemas.microsoft.com/office/drawing/2014/main" id="{440D69E4-30FC-ADE9-35C2-F8C81E707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4092" y="2188332"/>
            <a:ext cx="676274" cy="676274"/>
          </a:xfrm>
          <a:prstGeom prst="rect">
            <a:avLst/>
          </a:prstGeom>
        </p:spPr>
      </p:pic>
      <p:pic>
        <p:nvPicPr>
          <p:cNvPr id="61" name="Graphic 60" descr="Quadcopter with solid fill">
            <a:extLst>
              <a:ext uri="{FF2B5EF4-FFF2-40B4-BE49-F238E27FC236}">
                <a16:creationId xmlns:a16="http://schemas.microsoft.com/office/drawing/2014/main" id="{BDA10A55-FAF0-61EF-7284-669C54D700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3918" y="1800989"/>
            <a:ext cx="1137437" cy="1137437"/>
          </a:xfrm>
          <a:prstGeom prst="rect">
            <a:avLst/>
          </a:prstGeom>
        </p:spPr>
      </p:pic>
      <p:sp>
        <p:nvSpPr>
          <p:cNvPr id="4" name="TextBox 3">
            <a:extLst>
              <a:ext uri="{FF2B5EF4-FFF2-40B4-BE49-F238E27FC236}">
                <a16:creationId xmlns:a16="http://schemas.microsoft.com/office/drawing/2014/main" id="{CEB722DD-4281-2723-F6E0-6E9E37FB72C9}"/>
              </a:ext>
            </a:extLst>
          </p:cNvPr>
          <p:cNvSpPr txBox="1"/>
          <p:nvPr/>
        </p:nvSpPr>
        <p:spPr>
          <a:xfrm>
            <a:off x="2706244" y="5910592"/>
            <a:ext cx="6512783" cy="52322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Has a drone cross the US-MZ border? </a:t>
            </a:r>
          </a:p>
        </p:txBody>
      </p:sp>
      <p:sp>
        <p:nvSpPr>
          <p:cNvPr id="5" name="Slide Number Placeholder 4">
            <a:extLst>
              <a:ext uri="{FF2B5EF4-FFF2-40B4-BE49-F238E27FC236}">
                <a16:creationId xmlns:a16="http://schemas.microsoft.com/office/drawing/2014/main" id="{883262B4-8955-FB7B-3098-194D1A71965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3883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Slide Number Placeholder 2">
            <a:extLst>
              <a:ext uri="{FF2B5EF4-FFF2-40B4-BE49-F238E27FC236}">
                <a16:creationId xmlns:a16="http://schemas.microsoft.com/office/drawing/2014/main" id="{6CC9B695-1B0F-917F-6861-8F75DCDB532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8937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348216" y="2132729"/>
            <a:ext cx="2530604" cy="1526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5BA2B1E-CDA7-2090-4CAF-0050E17A15B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9341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4053-83E5-7C17-36D7-2DEAB098A2D4}"/>
              </a:ext>
            </a:extLst>
          </p:cNvPr>
          <p:cNvSpPr>
            <a:spLocks noGrp="1"/>
          </p:cNvSpPr>
          <p:nvPr>
            <p:ph type="title"/>
          </p:nvPr>
        </p:nvSpPr>
        <p:spPr/>
        <p:txBody>
          <a:bodyPr/>
          <a:lstStyle/>
          <a:p>
            <a:r>
              <a:rPr lang="en-US"/>
              <a:t>Sensor Data</a:t>
            </a:r>
          </a:p>
        </p:txBody>
      </p:sp>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838200" y="1825624"/>
            <a:ext cx="11181080" cy="4927601"/>
          </a:xfrm>
        </p:spPr>
        <p:txBody>
          <a:bodyPr>
            <a:normAutofit fontScale="92500" lnSpcReduction="10000"/>
          </a:bodyPr>
          <a:lstStyle/>
          <a:p>
            <a:r>
              <a:rPr lang="en-US"/>
              <a:t>Sample sensor data tracking an object at the AZ-MX border, formatted in XML:</a:t>
            </a:r>
            <a:br>
              <a:rPr lang="en-US"/>
            </a:br>
            <a:endParaRPr lang="en-US"/>
          </a:p>
          <a:p>
            <a:pPr marL="0" indent="0">
              <a:buNone/>
            </a:pPr>
            <a:r>
              <a:rPr lang="en-US" b="0">
                <a:effectLst/>
              </a:rPr>
              <a:t>&lt;?</a:t>
            </a:r>
            <a:r>
              <a:rPr lang="en-US" b="0">
                <a:solidFill>
                  <a:srgbClr val="002060"/>
                </a:solidFill>
                <a:effectLst/>
              </a:rPr>
              <a:t>xml</a:t>
            </a:r>
            <a:r>
              <a:rPr lang="en-US" b="0">
                <a:solidFill>
                  <a:srgbClr val="D4D4D4"/>
                </a:solidFill>
                <a:effectLst/>
              </a:rPr>
              <a:t> </a:t>
            </a:r>
            <a:r>
              <a:rPr lang="en-US" b="0">
                <a:solidFill>
                  <a:srgbClr val="00B0F0"/>
                </a:solidFill>
                <a:effectLst/>
              </a:rPr>
              <a:t>version</a:t>
            </a:r>
            <a:r>
              <a:rPr lang="en-US" b="0">
                <a:effectLst/>
              </a:rPr>
              <a:t>=</a:t>
            </a:r>
            <a:r>
              <a:rPr lang="en-US" b="0">
                <a:solidFill>
                  <a:srgbClr val="CE9178"/>
                </a:solidFill>
                <a:effectLst/>
              </a:rPr>
              <a:t>'1.0'</a:t>
            </a:r>
            <a:r>
              <a:rPr lang="en-US" b="0">
                <a:solidFill>
                  <a:srgbClr val="D4D4D4"/>
                </a:solidFill>
                <a:effectLst/>
              </a:rPr>
              <a:t> </a:t>
            </a:r>
            <a:r>
              <a:rPr lang="en-US" b="0">
                <a:solidFill>
                  <a:srgbClr val="00B0F0"/>
                </a:solidFill>
                <a:effectLst/>
              </a:rPr>
              <a:t>encoding</a:t>
            </a:r>
            <a:r>
              <a:rPr lang="en-US" b="0">
                <a:effectLst/>
              </a:rPr>
              <a:t>=</a:t>
            </a:r>
            <a:r>
              <a:rPr lang="en-US" b="0">
                <a:solidFill>
                  <a:srgbClr val="CE9178"/>
                </a:solidFill>
                <a:effectLst/>
              </a:rPr>
              <a:t>'UTF-8'</a:t>
            </a:r>
            <a:r>
              <a:rPr lang="en-US" b="0">
                <a:solidFill>
                  <a:srgbClr val="D4D4D4"/>
                </a:solidFill>
                <a:effectLst/>
              </a:rPr>
              <a:t> </a:t>
            </a:r>
            <a:r>
              <a:rPr lang="en-US" b="0">
                <a:solidFill>
                  <a:srgbClr val="00B0F0"/>
                </a:solidFill>
                <a:effectLst/>
              </a:rPr>
              <a:t>standalone</a:t>
            </a:r>
            <a:r>
              <a:rPr lang="en-US" b="0">
                <a:effectLst/>
              </a:rPr>
              <a:t>=</a:t>
            </a:r>
            <a:r>
              <a:rPr lang="en-US" b="0">
                <a:solidFill>
                  <a:srgbClr val="CE9178"/>
                </a:solidFill>
                <a:effectLst/>
              </a:rPr>
              <a:t>'yes’</a:t>
            </a:r>
            <a:r>
              <a:rPr lang="en-US" b="0">
                <a:effectLst/>
              </a:rPr>
              <a:t>?&gt;</a:t>
            </a:r>
            <a:br>
              <a:rPr lang="en-US" b="0">
                <a:solidFill>
                  <a:srgbClr val="808080"/>
                </a:solidFill>
                <a:effectLst/>
              </a:rPr>
            </a:br>
            <a:r>
              <a:rPr lang="en-US" b="0">
                <a:effectLst/>
              </a:rPr>
              <a:t>&lt;</a:t>
            </a:r>
            <a:r>
              <a:rPr lang="en-US" b="0">
                <a:solidFill>
                  <a:srgbClr val="002060"/>
                </a:solidFill>
                <a:effectLst/>
              </a:rPr>
              <a:t>event</a:t>
            </a:r>
            <a:r>
              <a:rPr lang="en-US" b="0">
                <a:solidFill>
                  <a:srgbClr val="D4D4D4"/>
                </a:solidFill>
                <a:effectLst/>
              </a:rPr>
              <a:t> </a:t>
            </a:r>
            <a:r>
              <a:rPr lang="en-US" b="0">
                <a:solidFill>
                  <a:srgbClr val="00B0F0"/>
                </a:solidFill>
                <a:effectLst/>
              </a:rPr>
              <a:t>version</a:t>
            </a:r>
            <a:r>
              <a:rPr lang="en-US" b="0">
                <a:effectLst/>
              </a:rPr>
              <a:t>=</a:t>
            </a:r>
            <a:r>
              <a:rPr lang="en-US" b="0">
                <a:solidFill>
                  <a:srgbClr val="CE9178"/>
                </a:solidFill>
                <a:effectLst/>
              </a:rPr>
              <a:t>'2.0'</a:t>
            </a:r>
            <a:r>
              <a:rPr lang="en-US" b="0">
                <a:solidFill>
                  <a:srgbClr val="D4D4D4"/>
                </a:solidFill>
                <a:effectLst/>
              </a:rPr>
              <a:t> </a:t>
            </a:r>
            <a:r>
              <a:rPr lang="en-US" b="0">
                <a:solidFill>
                  <a:srgbClr val="00B0F0"/>
                </a:solidFill>
                <a:effectLst/>
              </a:rPr>
              <a:t>uid</a:t>
            </a:r>
            <a:r>
              <a:rPr lang="en-US" b="0">
                <a:effectLst/>
              </a:rPr>
              <a:t>=</a:t>
            </a:r>
            <a:r>
              <a:rPr lang="en-US" b="0">
                <a:solidFill>
                  <a:srgbClr val="CE9178"/>
                </a:solidFill>
                <a:effectLst/>
              </a:rPr>
              <a:t>'ANDROID-R52M909NL2E’</a:t>
            </a:r>
            <a:r>
              <a:rPr lang="en-US" b="0">
                <a:solidFill>
                  <a:srgbClr val="D4D4D4"/>
                </a:solidFill>
                <a:effectLst/>
              </a:rPr>
              <a:t>  </a:t>
            </a:r>
            <a:r>
              <a:rPr lang="en-US" b="0">
                <a:solidFill>
                  <a:srgbClr val="00B0F0"/>
                </a:solidFill>
                <a:effectLst/>
              </a:rPr>
              <a:t>type</a:t>
            </a:r>
            <a:r>
              <a:rPr lang="en-US" b="0">
                <a:effectLst/>
              </a:rPr>
              <a:t>=</a:t>
            </a:r>
            <a:r>
              <a:rPr lang="en-US" b="0">
                <a:solidFill>
                  <a:srgbClr val="CE9178"/>
                </a:solidFill>
                <a:effectLst/>
              </a:rPr>
              <a:t>'a-f-G-U-C’</a:t>
            </a:r>
            <a:r>
              <a:rPr lang="en-US">
                <a:solidFill>
                  <a:srgbClr val="D4D4D4"/>
                </a:solidFill>
              </a:rPr>
              <a:t> </a:t>
            </a:r>
            <a:br>
              <a:rPr lang="en-US">
                <a:solidFill>
                  <a:srgbClr val="D4D4D4"/>
                </a:solidFill>
              </a:rPr>
            </a:br>
            <a:r>
              <a:rPr lang="en-US">
                <a:solidFill>
                  <a:srgbClr val="D4D4D4"/>
                </a:solidFill>
              </a:rPr>
              <a:t>   </a:t>
            </a:r>
            <a:r>
              <a:rPr lang="en-US" b="0">
                <a:solidFill>
                  <a:srgbClr val="00B0F0"/>
                </a:solidFill>
                <a:effectLst/>
              </a:rPr>
              <a:t>time</a:t>
            </a:r>
            <a:r>
              <a:rPr lang="en-US" b="0">
                <a:effectLst/>
              </a:rPr>
              <a:t>=</a:t>
            </a:r>
            <a:r>
              <a:rPr lang="en-US" b="0">
                <a:solidFill>
                  <a:srgbClr val="CE9178"/>
                </a:solidFill>
                <a:effectLst/>
              </a:rPr>
              <a:t>'2021-04-14T23:41:59.244Z’</a:t>
            </a:r>
            <a:r>
              <a:rPr lang="en-US" b="0">
                <a:solidFill>
                  <a:srgbClr val="D4D4D4"/>
                </a:solidFill>
                <a:effectLst/>
              </a:rPr>
              <a:t>  </a:t>
            </a:r>
            <a:r>
              <a:rPr lang="en-US" b="0">
                <a:solidFill>
                  <a:srgbClr val="00B0F0"/>
                </a:solidFill>
                <a:effectLst/>
              </a:rPr>
              <a:t>start</a:t>
            </a:r>
            <a:r>
              <a:rPr lang="en-US" b="0">
                <a:effectLst/>
              </a:rPr>
              <a:t>=</a:t>
            </a:r>
            <a:r>
              <a:rPr lang="en-US" b="0">
                <a:solidFill>
                  <a:srgbClr val="CE9178"/>
                </a:solidFill>
                <a:effectLst/>
              </a:rPr>
              <a:t>'2021-04-14T23:41:59.244Z’</a:t>
            </a:r>
            <a:r>
              <a:rPr lang="en-US" b="0">
                <a:solidFill>
                  <a:srgbClr val="D4D4D4"/>
                </a:solidFill>
                <a:effectLst/>
              </a:rPr>
              <a:t>  </a:t>
            </a:r>
            <a:br>
              <a:rPr lang="en-US" b="0">
                <a:solidFill>
                  <a:srgbClr val="D4D4D4"/>
                </a:solidFill>
                <a:effectLst/>
              </a:rPr>
            </a:br>
            <a:r>
              <a:rPr lang="en-US" b="0">
                <a:solidFill>
                  <a:srgbClr val="D4D4D4"/>
                </a:solidFill>
                <a:effectLst/>
              </a:rPr>
              <a:t>   </a:t>
            </a:r>
            <a:r>
              <a:rPr lang="en-US" b="0">
                <a:solidFill>
                  <a:srgbClr val="00B0F0"/>
                </a:solidFill>
                <a:effectLst/>
              </a:rPr>
              <a:t>stale</a:t>
            </a:r>
            <a:r>
              <a:rPr lang="en-US" b="0">
                <a:effectLst/>
              </a:rPr>
              <a:t>=</a:t>
            </a:r>
            <a:r>
              <a:rPr lang="en-US" b="0">
                <a:solidFill>
                  <a:srgbClr val="CE9178"/>
                </a:solidFill>
                <a:effectLst/>
              </a:rPr>
              <a:t>'2021-04-14T23:43:14.244Z’</a:t>
            </a:r>
            <a:r>
              <a:rPr lang="en-US" b="0">
                <a:solidFill>
                  <a:srgbClr val="D4D4D4"/>
                </a:solidFill>
                <a:effectLst/>
              </a:rPr>
              <a:t>  </a:t>
            </a:r>
            <a:r>
              <a:rPr lang="en-US" b="0">
                <a:solidFill>
                  <a:srgbClr val="00B0F0"/>
                </a:solidFill>
                <a:effectLst/>
              </a:rPr>
              <a:t>how</a:t>
            </a:r>
            <a:r>
              <a:rPr lang="en-US" b="0">
                <a:effectLst/>
              </a:rPr>
              <a:t>=</a:t>
            </a:r>
            <a:r>
              <a:rPr lang="en-US" b="0">
                <a:solidFill>
                  <a:srgbClr val="CE9178"/>
                </a:solidFill>
                <a:effectLst/>
              </a:rPr>
              <a:t>'m-g’</a:t>
            </a:r>
            <a:r>
              <a:rPr lang="en-US" b="0">
                <a:effectLst/>
              </a:rPr>
              <a:t>&gt;</a:t>
            </a:r>
            <a:br>
              <a:rPr lang="en-US" b="0">
                <a:solidFill>
                  <a:srgbClr val="808080"/>
                </a:solidFill>
                <a:effectLst/>
              </a:rPr>
            </a:br>
            <a:r>
              <a:rPr lang="en-US" b="0">
                <a:effectLst/>
              </a:rPr>
              <a:t>&lt;</a:t>
            </a:r>
            <a:r>
              <a:rPr lang="en-US" b="0">
                <a:solidFill>
                  <a:srgbClr val="002060"/>
                </a:solidFill>
                <a:effectLst/>
              </a:rPr>
              <a:t>point</a:t>
            </a:r>
            <a:r>
              <a:rPr lang="en-US" b="0">
                <a:solidFill>
                  <a:srgbClr val="D4D4D4"/>
                </a:solidFill>
                <a:effectLst/>
              </a:rPr>
              <a:t>  </a:t>
            </a:r>
            <a:r>
              <a:rPr lang="en-US" b="0">
                <a:solidFill>
                  <a:srgbClr val="00B0F0"/>
                </a:solidFill>
                <a:effectLst/>
              </a:rPr>
              <a:t>lat</a:t>
            </a:r>
            <a:r>
              <a:rPr lang="en-US" b="0">
                <a:effectLst/>
              </a:rPr>
              <a:t>=</a:t>
            </a:r>
            <a:r>
              <a:rPr lang="en-US" b="0">
                <a:solidFill>
                  <a:srgbClr val="CE9178"/>
                </a:solidFill>
                <a:effectLst/>
              </a:rPr>
              <a:t>'31.395719’</a:t>
            </a:r>
            <a:r>
              <a:rPr lang="en-US">
                <a:solidFill>
                  <a:srgbClr val="D4D4D4"/>
                </a:solidFill>
              </a:rPr>
              <a:t> </a:t>
            </a:r>
            <a:r>
              <a:rPr lang="en-US" b="0">
                <a:solidFill>
                  <a:srgbClr val="00B0F0"/>
                </a:solidFill>
                <a:effectLst/>
              </a:rPr>
              <a:t>lon</a:t>
            </a:r>
            <a:r>
              <a:rPr lang="en-US" b="0">
                <a:effectLst/>
              </a:rPr>
              <a:t>=</a:t>
            </a:r>
            <a:r>
              <a:rPr lang="en-US" b="0">
                <a:solidFill>
                  <a:srgbClr val="CE9178"/>
                </a:solidFill>
                <a:effectLst/>
              </a:rPr>
              <a:t>'-110.923161’</a:t>
            </a:r>
            <a:r>
              <a:rPr lang="en-US" b="0">
                <a:solidFill>
                  <a:srgbClr val="D4D4D4"/>
                </a:solidFill>
                <a:effectLst/>
              </a:rPr>
              <a:t>  </a:t>
            </a:r>
            <a:r>
              <a:rPr lang="en-US" b="0">
                <a:solidFill>
                  <a:srgbClr val="00B0F0"/>
                </a:solidFill>
                <a:effectLst/>
              </a:rPr>
              <a:t>hae</a:t>
            </a:r>
            <a:r>
              <a:rPr lang="en-US" b="0">
                <a:effectLst/>
              </a:rPr>
              <a:t>=</a:t>
            </a:r>
            <a:r>
              <a:rPr lang="en-US" b="0">
                <a:solidFill>
                  <a:srgbClr val="CE9178"/>
                </a:solidFill>
                <a:effectLst/>
              </a:rPr>
              <a:t>'1357.091409609813'</a:t>
            </a:r>
            <a:r>
              <a:rPr lang="en-US" b="0">
                <a:solidFill>
                  <a:srgbClr val="D4D4D4"/>
                </a:solidFill>
                <a:effectLst/>
              </a:rPr>
              <a:t> </a:t>
            </a:r>
            <a:r>
              <a:rPr lang="en-US" b="0">
                <a:solidFill>
                  <a:srgbClr val="00B0F0"/>
                </a:solidFill>
                <a:effectLst/>
              </a:rPr>
              <a:t>ce</a:t>
            </a:r>
            <a:r>
              <a:rPr lang="en-US" b="0">
                <a:effectLst/>
              </a:rPr>
              <a:t>=</a:t>
            </a:r>
            <a:r>
              <a:rPr lang="en-US" b="0">
                <a:solidFill>
                  <a:srgbClr val="CE9178"/>
                </a:solidFill>
                <a:effectLst/>
              </a:rPr>
              <a:t>‘3.2’</a:t>
            </a:r>
            <a:r>
              <a:rPr lang="en-US" b="0">
                <a:effectLst/>
              </a:rPr>
              <a:t>/&gt;</a:t>
            </a:r>
            <a:br>
              <a:rPr lang="en-US" b="0">
                <a:solidFill>
                  <a:srgbClr val="D4D4D4"/>
                </a:solidFill>
                <a:effectLst/>
              </a:rPr>
            </a:br>
            <a:r>
              <a:rPr lang="en-US" b="0">
                <a:effectLst/>
              </a:rPr>
              <a:t>&lt;</a:t>
            </a:r>
            <a:r>
              <a:rPr lang="en-US" b="0">
                <a:solidFill>
                  <a:srgbClr val="002060"/>
                </a:solidFill>
                <a:effectLst/>
              </a:rPr>
              <a:t>detail</a:t>
            </a:r>
            <a:r>
              <a:rPr lang="en-US" b="0">
                <a:effectLst/>
              </a:rPr>
              <a:t>&gt;&lt;</a:t>
            </a:r>
            <a:r>
              <a:rPr lang="en-US" b="0">
                <a:solidFill>
                  <a:srgbClr val="002060"/>
                </a:solidFill>
                <a:effectLst/>
              </a:rPr>
              <a:t>takv</a:t>
            </a:r>
            <a:r>
              <a:rPr lang="en-US" b="0">
                <a:solidFill>
                  <a:srgbClr val="D4D4D4"/>
                </a:solidFill>
                <a:effectLst/>
              </a:rPr>
              <a:t> </a:t>
            </a:r>
            <a:r>
              <a:rPr lang="en-US" b="0">
                <a:solidFill>
                  <a:srgbClr val="00B0F0"/>
                </a:solidFill>
                <a:effectLst/>
              </a:rPr>
              <a:t>os</a:t>
            </a:r>
            <a:r>
              <a:rPr lang="en-US" b="0">
                <a:effectLst/>
              </a:rPr>
              <a:t>=</a:t>
            </a:r>
            <a:r>
              <a:rPr lang="en-US" b="0">
                <a:solidFill>
                  <a:srgbClr val="CE9178"/>
                </a:solidFill>
                <a:effectLst/>
              </a:rPr>
              <a:t>'29'</a:t>
            </a:r>
            <a:r>
              <a:rPr lang="en-US" b="0">
                <a:solidFill>
                  <a:srgbClr val="D4D4D4"/>
                </a:solidFill>
                <a:effectLst/>
              </a:rPr>
              <a:t> </a:t>
            </a:r>
            <a:r>
              <a:rPr lang="en-US" b="0">
                <a:solidFill>
                  <a:srgbClr val="00B0F0"/>
                </a:solidFill>
                <a:effectLst/>
              </a:rPr>
              <a:t>version</a:t>
            </a:r>
            <a:r>
              <a:rPr lang="en-US" b="0">
                <a:effectLst/>
              </a:rPr>
              <a:t>=</a:t>
            </a:r>
            <a:r>
              <a:rPr lang="en-US" b="0">
                <a:solidFill>
                  <a:srgbClr val="CE9178"/>
                </a:solidFill>
                <a:effectLst/>
              </a:rPr>
              <a:t>'4.2.1.12 (1c3920a8).1616092734-CIV’</a:t>
            </a:r>
            <a:r>
              <a:rPr lang="en-US" b="0">
                <a:solidFill>
                  <a:srgbClr val="D4D4D4"/>
                </a:solidFill>
                <a:effectLst/>
              </a:rPr>
              <a:t> </a:t>
            </a:r>
            <a:br>
              <a:rPr lang="en-US" b="0">
                <a:solidFill>
                  <a:srgbClr val="D4D4D4"/>
                </a:solidFill>
                <a:effectLst/>
              </a:rPr>
            </a:br>
            <a:r>
              <a:rPr lang="en-US" b="0">
                <a:solidFill>
                  <a:srgbClr val="D4D4D4"/>
                </a:solidFill>
                <a:effectLst/>
              </a:rPr>
              <a:t>                 </a:t>
            </a:r>
            <a:r>
              <a:rPr lang="en-US" b="0">
                <a:solidFill>
                  <a:srgbClr val="00B0F0"/>
                </a:solidFill>
                <a:effectLst/>
              </a:rPr>
              <a:t>device</a:t>
            </a:r>
            <a:r>
              <a:rPr lang="en-US" b="0">
                <a:effectLst/>
              </a:rPr>
              <a:t>=</a:t>
            </a:r>
            <a:r>
              <a:rPr lang="en-US" b="0">
                <a:solidFill>
                  <a:srgbClr val="CE9178"/>
                </a:solidFill>
                <a:effectLst/>
              </a:rPr>
              <a:t>'SAMSUNG SM-T888'</a:t>
            </a:r>
            <a:r>
              <a:rPr lang="en-US" b="0">
                <a:solidFill>
                  <a:srgbClr val="D4D4D4"/>
                </a:solidFill>
                <a:effectLst/>
              </a:rPr>
              <a:t> </a:t>
            </a:r>
            <a:r>
              <a:rPr lang="en-US" b="0">
                <a:solidFill>
                  <a:srgbClr val="00B0F0"/>
                </a:solidFill>
                <a:effectLst/>
              </a:rPr>
              <a:t>platform</a:t>
            </a:r>
            <a:r>
              <a:rPr lang="en-US" b="0">
                <a:effectLst/>
              </a:rPr>
              <a:t>=</a:t>
            </a:r>
            <a:r>
              <a:rPr lang="en-US" b="0">
                <a:solidFill>
                  <a:srgbClr val="CE9178"/>
                </a:solidFill>
                <a:effectLst/>
              </a:rPr>
              <a:t>'ATAK-CIV’</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contact</a:t>
            </a:r>
            <a:r>
              <a:rPr lang="en-US" b="0">
                <a:solidFill>
                  <a:srgbClr val="D4D4D4"/>
                </a:solidFill>
                <a:effectLst/>
              </a:rPr>
              <a:t> </a:t>
            </a:r>
            <a:r>
              <a:rPr lang="en-US" b="0">
                <a:solidFill>
                  <a:srgbClr val="00B0F0"/>
                </a:solidFill>
                <a:effectLst/>
              </a:rPr>
              <a:t>endpoint</a:t>
            </a:r>
            <a:r>
              <a:rPr lang="en-US" b="0">
                <a:effectLst/>
              </a:rPr>
              <a:t>=</a:t>
            </a:r>
            <a:r>
              <a:rPr lang="en-US" b="0">
                <a:solidFill>
                  <a:srgbClr val="CE9178"/>
                </a:solidFill>
                <a:effectLst/>
              </a:rPr>
              <a:t>'192.168.0.87:4242:tcp'</a:t>
            </a:r>
            <a:r>
              <a:rPr lang="en-US" b="0">
                <a:solidFill>
                  <a:srgbClr val="D4D4D4"/>
                </a:solidFill>
                <a:effectLst/>
              </a:rPr>
              <a:t> </a:t>
            </a:r>
            <a:r>
              <a:rPr lang="en-US" b="0">
                <a:solidFill>
                  <a:srgbClr val="00B0F0"/>
                </a:solidFill>
                <a:effectLst/>
              </a:rPr>
              <a:t>callsign</a:t>
            </a:r>
            <a:r>
              <a:rPr lang="en-US" b="0">
                <a:effectLst/>
              </a:rPr>
              <a:t>=</a:t>
            </a:r>
            <a:r>
              <a:rPr lang="en-US" b="0">
                <a:solidFill>
                  <a:srgbClr val="CE9178"/>
                </a:solidFill>
                <a:effectLst/>
              </a:rPr>
              <a:t>'WT14’</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uid</a:t>
            </a:r>
            <a:r>
              <a:rPr lang="en-US" b="0">
                <a:solidFill>
                  <a:srgbClr val="D4D4D4"/>
                </a:solidFill>
                <a:effectLst/>
              </a:rPr>
              <a:t> </a:t>
            </a:r>
            <a:r>
              <a:rPr lang="en-US" b="0">
                <a:solidFill>
                  <a:srgbClr val="00B0F0"/>
                </a:solidFill>
                <a:effectLst/>
              </a:rPr>
              <a:t>Droid</a:t>
            </a:r>
            <a:r>
              <a:rPr lang="en-US" b="0">
                <a:effectLst/>
              </a:rPr>
              <a:t>=</a:t>
            </a:r>
            <a:r>
              <a:rPr lang="en-US" b="0">
                <a:solidFill>
                  <a:srgbClr val="CE9178"/>
                </a:solidFill>
                <a:effectLst/>
              </a:rPr>
              <a:t>'WT14’</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precisionlocation</a:t>
            </a:r>
            <a:r>
              <a:rPr lang="en-US" b="0">
                <a:solidFill>
                  <a:srgbClr val="D4D4D4"/>
                </a:solidFill>
                <a:effectLst/>
              </a:rPr>
              <a:t> </a:t>
            </a:r>
            <a:r>
              <a:rPr lang="en-US" b="0">
                <a:solidFill>
                  <a:srgbClr val="00B0F0"/>
                </a:solidFill>
                <a:effectLst/>
              </a:rPr>
              <a:t>altsrc</a:t>
            </a:r>
            <a:r>
              <a:rPr lang="en-US" b="0">
                <a:effectLst/>
              </a:rPr>
              <a:t>=</a:t>
            </a:r>
            <a:r>
              <a:rPr lang="en-US" b="0">
                <a:solidFill>
                  <a:srgbClr val="CE9178"/>
                </a:solidFill>
                <a:effectLst/>
              </a:rPr>
              <a:t>'GPS'</a:t>
            </a:r>
            <a:r>
              <a:rPr lang="en-US" b="0">
                <a:solidFill>
                  <a:srgbClr val="D4D4D4"/>
                </a:solidFill>
                <a:effectLst/>
              </a:rPr>
              <a:t> </a:t>
            </a:r>
            <a:r>
              <a:rPr lang="en-US" b="0">
                <a:solidFill>
                  <a:srgbClr val="00B0F0"/>
                </a:solidFill>
                <a:effectLst/>
              </a:rPr>
              <a:t>geopointsrc</a:t>
            </a:r>
            <a:r>
              <a:rPr lang="en-US" b="0">
                <a:effectLst/>
              </a:rPr>
              <a:t>=</a:t>
            </a:r>
            <a:r>
              <a:rPr lang="en-US" b="0">
                <a:solidFill>
                  <a:srgbClr val="CE9178"/>
                </a:solidFill>
                <a:effectLst/>
              </a:rPr>
              <a:t>'GPS’</a:t>
            </a:r>
            <a:r>
              <a:rPr lang="en-US" b="0">
                <a:effectLst/>
              </a:rPr>
              <a:t>/&gt;</a:t>
            </a:r>
            <a:br>
              <a:rPr lang="en-US" b="0">
                <a:solidFill>
                  <a:srgbClr val="D4D4D4"/>
                </a:solidFill>
                <a:effectLst/>
              </a:rPr>
            </a:br>
            <a:r>
              <a:rPr lang="en-US" b="0">
                <a:solidFill>
                  <a:srgbClr val="D4D4D4"/>
                </a:solidFill>
                <a:effectLst/>
              </a:rPr>
              <a:t>              </a:t>
            </a:r>
            <a:r>
              <a:rPr lang="en-US" b="0">
                <a:effectLst/>
              </a:rPr>
              <a:t>&lt;</a:t>
            </a:r>
            <a:r>
              <a:rPr lang="en-US" b="0">
                <a:solidFill>
                  <a:srgbClr val="002060"/>
                </a:solidFill>
                <a:effectLst/>
              </a:rPr>
              <a:t>status</a:t>
            </a:r>
            <a:r>
              <a:rPr lang="en-US" b="0">
                <a:solidFill>
                  <a:srgbClr val="D4D4D4"/>
                </a:solidFill>
                <a:effectLst/>
              </a:rPr>
              <a:t> </a:t>
            </a:r>
            <a:r>
              <a:rPr lang="en-US" b="0">
                <a:solidFill>
                  <a:srgbClr val="00B0F0"/>
                </a:solidFill>
                <a:effectLst/>
              </a:rPr>
              <a:t>battery</a:t>
            </a:r>
            <a:r>
              <a:rPr lang="en-US" b="0">
                <a:effectLst/>
              </a:rPr>
              <a:t>=</a:t>
            </a:r>
            <a:r>
              <a:rPr lang="en-US" b="0">
                <a:solidFill>
                  <a:srgbClr val="CE9178"/>
                </a:solidFill>
                <a:effectLst/>
              </a:rPr>
              <a:t>'100’</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track</a:t>
            </a:r>
            <a:r>
              <a:rPr lang="en-US" b="0">
                <a:solidFill>
                  <a:srgbClr val="D4D4D4"/>
                </a:solidFill>
                <a:effectLst/>
              </a:rPr>
              <a:t> </a:t>
            </a:r>
            <a:r>
              <a:rPr lang="en-US" b="0">
                <a:solidFill>
                  <a:srgbClr val="00B0F0"/>
                </a:solidFill>
                <a:effectLst/>
              </a:rPr>
              <a:t>course</a:t>
            </a:r>
            <a:r>
              <a:rPr lang="en-US" b="0">
                <a:effectLst/>
              </a:rPr>
              <a:t>=</a:t>
            </a:r>
            <a:r>
              <a:rPr lang="en-US" b="0">
                <a:solidFill>
                  <a:srgbClr val="CE9178"/>
                </a:solidFill>
                <a:effectLst/>
              </a:rPr>
              <a:t>'33.08718206324072'</a:t>
            </a:r>
            <a:r>
              <a:rPr lang="en-US" b="0">
                <a:solidFill>
                  <a:srgbClr val="D4D4D4"/>
                </a:solidFill>
                <a:effectLst/>
              </a:rPr>
              <a:t> </a:t>
            </a:r>
            <a:r>
              <a:rPr lang="en-US" b="0">
                <a:solidFill>
                  <a:srgbClr val="00B0F0"/>
                </a:solidFill>
                <a:effectLst/>
              </a:rPr>
              <a:t>speed</a:t>
            </a:r>
            <a:r>
              <a:rPr lang="en-US" b="0">
                <a:effectLst/>
              </a:rPr>
              <a:t>=</a:t>
            </a:r>
            <a:r>
              <a:rPr lang="en-US" b="0">
                <a:solidFill>
                  <a:srgbClr val="CE9178"/>
                </a:solidFill>
                <a:effectLst/>
              </a:rPr>
              <a:t>‘5.0'</a:t>
            </a:r>
            <a:r>
              <a:rPr lang="en-US" b="0">
                <a:effectLst/>
              </a:rPr>
              <a:t>/&gt;&lt;/</a:t>
            </a:r>
            <a:r>
              <a:rPr lang="en-US" b="0">
                <a:solidFill>
                  <a:srgbClr val="002060"/>
                </a:solidFill>
                <a:effectLst/>
              </a:rPr>
              <a:t>detail</a:t>
            </a:r>
            <a:r>
              <a:rPr lang="en-US" b="0">
                <a:effectLst/>
              </a:rPr>
              <a:t>&gt;&lt;/</a:t>
            </a:r>
            <a:r>
              <a:rPr lang="en-US" b="0">
                <a:solidFill>
                  <a:srgbClr val="002060"/>
                </a:solidFill>
                <a:effectLst/>
              </a:rPr>
              <a:t>event</a:t>
            </a:r>
            <a:r>
              <a:rPr lang="en-US" b="0">
                <a:effectLst/>
              </a:rPr>
              <a:t>&gt;</a:t>
            </a:r>
            <a:r>
              <a:rPr lang="en-US" b="0">
                <a:solidFill>
                  <a:srgbClr val="D4D4D4"/>
                </a:solidFill>
                <a:effectLst/>
              </a:rPr>
              <a:t>  </a:t>
            </a:r>
            <a:endParaRPr lang="en-US"/>
          </a:p>
        </p:txBody>
      </p:sp>
      <p:sp>
        <p:nvSpPr>
          <p:cNvPr id="4" name="Slide Number Placeholder 3">
            <a:extLst>
              <a:ext uri="{FF2B5EF4-FFF2-40B4-BE49-F238E27FC236}">
                <a16:creationId xmlns:a16="http://schemas.microsoft.com/office/drawing/2014/main" id="{DAD075BD-D2C8-93E0-488A-E0A7726AA87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9838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3694629" y="4763750"/>
            <a:ext cx="2530604" cy="1526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4AE0713-E2DA-1E02-CCB8-C3445B7251A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065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331A1-4963-47A4-B333-F14BC124979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CFCC271-2243-AA17-5D8B-E1DE8A07A5ED}"/>
              </a:ext>
            </a:extLst>
          </p:cNvPr>
          <p:cNvSpPr>
            <a:spLocks noGrp="1"/>
          </p:cNvSpPr>
          <p:nvPr>
            <p:ph type="body" idx="1"/>
          </p:nvPr>
        </p:nvSpPr>
        <p:spPr/>
        <p:txBody>
          <a:bodyPr/>
          <a:lstStyle/>
          <a:p>
            <a:pPr marL="114300" indent="0">
              <a:buNone/>
            </a:pPr>
            <a:endParaRPr lang="en-US"/>
          </a:p>
          <a:p>
            <a:pPr marL="114300" indent="0" algn="ctr">
              <a:buNone/>
            </a:pPr>
            <a:endParaRPr lang="en-US" sz="3600" b="1">
              <a:solidFill>
                <a:srgbClr val="FF0000"/>
              </a:solidFill>
            </a:endParaRPr>
          </a:p>
          <a:p>
            <a:pPr marL="114300" indent="0" algn="ctr">
              <a:buNone/>
            </a:pPr>
            <a:r>
              <a:rPr lang="en-US" sz="3600" b="1">
                <a:solidFill>
                  <a:srgbClr val="FF0000"/>
                </a:solidFill>
              </a:rPr>
              <a:t>CERTAIN INTEROPERABILITY STRATEGIES SUPPORT IMPROVED DATA QUALITY BETTER THAN OTHERS</a:t>
            </a:r>
          </a:p>
        </p:txBody>
      </p:sp>
    </p:spTree>
    <p:extLst>
      <p:ext uri="{BB962C8B-B14F-4D97-AF65-F5344CB8AC3E}">
        <p14:creationId xmlns:p14="http://schemas.microsoft.com/office/powerpoint/2010/main" val="16676986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AD7B-6735-09CA-75C0-208D6B1A2278}"/>
              </a:ext>
            </a:extLst>
          </p:cNvPr>
          <p:cNvSpPr>
            <a:spLocks noGrp="1"/>
          </p:cNvSpPr>
          <p:nvPr>
            <p:ph type="title"/>
          </p:nvPr>
        </p:nvSpPr>
        <p:spPr/>
        <p:txBody>
          <a:bodyPr/>
          <a:lstStyle/>
          <a:p>
            <a:r>
              <a:rPr lang="en-US"/>
              <a:t>Ontology Design</a:t>
            </a:r>
          </a:p>
        </p:txBody>
      </p:sp>
      <p:sp>
        <p:nvSpPr>
          <p:cNvPr id="3" name="Content Placeholder 2">
            <a:extLst>
              <a:ext uri="{FF2B5EF4-FFF2-40B4-BE49-F238E27FC236}">
                <a16:creationId xmlns:a16="http://schemas.microsoft.com/office/drawing/2014/main" id="{78C58398-77A1-175D-37B6-2203FEC58771}"/>
              </a:ext>
            </a:extLst>
          </p:cNvPr>
          <p:cNvSpPr>
            <a:spLocks noGrp="1"/>
          </p:cNvSpPr>
          <p:nvPr>
            <p:ph idx="1"/>
          </p:nvPr>
        </p:nvSpPr>
        <p:spPr/>
        <p:txBody>
          <a:bodyPr>
            <a:normAutofit/>
          </a:bodyPr>
          <a:lstStyle/>
          <a:p>
            <a:endParaRPr lang="en-US"/>
          </a:p>
          <a:p>
            <a:endParaRPr lang="en-US"/>
          </a:p>
          <a:p>
            <a:pPr marL="0" indent="0" algn="ctr">
              <a:buNone/>
            </a:pPr>
            <a:r>
              <a:rPr lang="en-US"/>
              <a:t>Addressing the competency question requires ontologically representing sensor data relevant to the question</a:t>
            </a:r>
          </a:p>
          <a:p>
            <a:pPr marL="0" indent="0" algn="ctr">
              <a:buNone/>
            </a:pPr>
            <a:endParaRPr lang="en-US"/>
          </a:p>
          <a:p>
            <a:pPr marL="0" indent="0" algn="ctr">
              <a:buNone/>
            </a:pPr>
            <a:endParaRPr lang="en-US"/>
          </a:p>
          <a:p>
            <a:endParaRPr lang="en-US"/>
          </a:p>
          <a:p>
            <a:pPr marL="0" indent="0">
              <a:buNone/>
            </a:pPr>
            <a:endParaRPr lang="en-US"/>
          </a:p>
        </p:txBody>
      </p:sp>
      <p:sp>
        <p:nvSpPr>
          <p:cNvPr id="6" name="Slide Number Placeholder 5">
            <a:extLst>
              <a:ext uri="{FF2B5EF4-FFF2-40B4-BE49-F238E27FC236}">
                <a16:creationId xmlns:a16="http://schemas.microsoft.com/office/drawing/2014/main" id="{3BEEB7AD-A0E4-107E-7F1E-AE8A83F9BF8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descr="A diagram of a quadcopter&#10;&#10;Description automatically generated">
            <a:extLst>
              <a:ext uri="{FF2B5EF4-FFF2-40B4-BE49-F238E27FC236}">
                <a16:creationId xmlns:a16="http://schemas.microsoft.com/office/drawing/2014/main" id="{A75995C7-57B1-CA06-6324-E78B6DC58EFC}"/>
              </a:ext>
            </a:extLst>
          </p:cNvPr>
          <p:cNvPicPr>
            <a:picLocks noChangeAspect="1"/>
          </p:cNvPicPr>
          <p:nvPr/>
        </p:nvPicPr>
        <p:blipFill>
          <a:blip r:embed="rId2"/>
          <a:stretch>
            <a:fillRect/>
          </a:stretch>
        </p:blipFill>
        <p:spPr>
          <a:xfrm>
            <a:off x="7349489" y="77083"/>
            <a:ext cx="4758739" cy="1977888"/>
          </a:xfrm>
          <a:prstGeom prst="rect">
            <a:avLst/>
          </a:prstGeom>
        </p:spPr>
      </p:pic>
      <p:sp>
        <p:nvSpPr>
          <p:cNvPr id="8" name="TextBox 7">
            <a:extLst>
              <a:ext uri="{FF2B5EF4-FFF2-40B4-BE49-F238E27FC236}">
                <a16:creationId xmlns:a16="http://schemas.microsoft.com/office/drawing/2014/main" id="{F4AE0F72-F0CC-9F34-6F14-F493A3FE98CD}"/>
              </a:ext>
            </a:extLst>
          </p:cNvPr>
          <p:cNvSpPr txBox="1"/>
          <p:nvPr/>
        </p:nvSpPr>
        <p:spPr>
          <a:xfrm>
            <a:off x="2400300" y="4401958"/>
            <a:ext cx="7130003" cy="52322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Has a drone cross the US-MZ border? </a:t>
            </a:r>
          </a:p>
        </p:txBody>
      </p:sp>
    </p:spTree>
    <p:extLst>
      <p:ext uri="{BB962C8B-B14F-4D97-AF65-F5344CB8AC3E}">
        <p14:creationId xmlns:p14="http://schemas.microsoft.com/office/powerpoint/2010/main" val="21014177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2DF20-720A-4DDC-2312-3E610C40F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43FB2-3F9F-32B9-929F-A2E3512AF457}"/>
              </a:ext>
            </a:extLst>
          </p:cNvPr>
          <p:cNvSpPr>
            <a:spLocks noGrp="1"/>
          </p:cNvSpPr>
          <p:nvPr>
            <p:ph type="title"/>
          </p:nvPr>
        </p:nvSpPr>
        <p:spPr/>
        <p:txBody>
          <a:bodyPr/>
          <a:lstStyle/>
          <a:p>
            <a:r>
              <a:rPr lang="en-US"/>
              <a:t>Ontology Design</a:t>
            </a:r>
          </a:p>
        </p:txBody>
      </p:sp>
      <p:sp>
        <p:nvSpPr>
          <p:cNvPr id="3" name="Content Placeholder 2">
            <a:extLst>
              <a:ext uri="{FF2B5EF4-FFF2-40B4-BE49-F238E27FC236}">
                <a16:creationId xmlns:a16="http://schemas.microsoft.com/office/drawing/2014/main" id="{1E333129-F5CE-6AF4-B959-F110DB02DDE3}"/>
              </a:ext>
            </a:extLst>
          </p:cNvPr>
          <p:cNvSpPr>
            <a:spLocks noGrp="1"/>
          </p:cNvSpPr>
          <p:nvPr>
            <p:ph idx="1"/>
          </p:nvPr>
        </p:nvSpPr>
        <p:spPr/>
        <p:txBody>
          <a:bodyPr>
            <a:normAutofit/>
          </a:bodyPr>
          <a:lstStyle/>
          <a:p>
            <a:r>
              <a:rPr lang="en-US"/>
              <a:t>Addressing the competency question requires ontologically representing sensor data relevant to the question</a:t>
            </a:r>
          </a:p>
          <a:p>
            <a:endParaRPr lang="en-US"/>
          </a:p>
          <a:p>
            <a:r>
              <a:rPr lang="en-US"/>
              <a:t>For our example, we will need representations of: </a:t>
            </a:r>
          </a:p>
          <a:p>
            <a:pPr marL="0" indent="0">
              <a:buNone/>
            </a:pPr>
            <a:endParaRPr lang="en-US"/>
          </a:p>
        </p:txBody>
      </p:sp>
      <p:sp>
        <p:nvSpPr>
          <p:cNvPr id="4" name="TextBox 3">
            <a:extLst>
              <a:ext uri="{FF2B5EF4-FFF2-40B4-BE49-F238E27FC236}">
                <a16:creationId xmlns:a16="http://schemas.microsoft.com/office/drawing/2014/main" id="{EAF1DC03-608B-E0E3-EF76-10B071670AC5}"/>
              </a:ext>
            </a:extLst>
          </p:cNvPr>
          <p:cNvSpPr txBox="1"/>
          <p:nvPr/>
        </p:nvSpPr>
        <p:spPr>
          <a:xfrm>
            <a:off x="6626909" y="4001294"/>
            <a:ext cx="1572866" cy="280076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latitude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altitude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longitude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8B46FCA-CBD1-BE5A-77ED-344BCFE85207}"/>
              </a:ext>
            </a:extLst>
          </p:cNvPr>
          <p:cNvSpPr txBox="1"/>
          <p:nvPr/>
        </p:nvSpPr>
        <p:spPr>
          <a:xfrm>
            <a:off x="2226358" y="4008815"/>
            <a:ext cx="3338735" cy="2800767"/>
          </a:xfrm>
          <a:prstGeom prst="rect">
            <a:avLst/>
          </a:prstGeom>
          <a:noFill/>
        </p:spPr>
        <p:txBody>
          <a:bodyPr wrap="non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border/boundary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geographic region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drone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speed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3F027CF-ADEC-6DBD-FDCD-530D3DF2F79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5304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25F6-9E9D-9A2D-2B84-46D58585D9FA}"/>
              </a:ext>
            </a:extLst>
          </p:cNvPr>
          <p:cNvSpPr>
            <a:spLocks noGrp="1"/>
          </p:cNvSpPr>
          <p:nvPr>
            <p:ph type="title"/>
          </p:nvPr>
        </p:nvSpPr>
        <p:spPr>
          <a:xfrm>
            <a:off x="838200" y="346337"/>
            <a:ext cx="10515600" cy="1325563"/>
          </a:xfrm>
        </p:spPr>
        <p:txBody>
          <a:bodyPr/>
          <a:lstStyle/>
          <a:p>
            <a:r>
              <a:rPr lang="en-US"/>
              <a:t>Representing Drone Motion</a:t>
            </a:r>
          </a:p>
        </p:txBody>
      </p:sp>
      <p:sp>
        <p:nvSpPr>
          <p:cNvPr id="5" name="Diamond 4">
            <a:extLst>
              <a:ext uri="{FF2B5EF4-FFF2-40B4-BE49-F238E27FC236}">
                <a16:creationId xmlns:a16="http://schemas.microsoft.com/office/drawing/2014/main" id="{89993BB5-EF03-5E65-93F4-9F5E9EF2C870}"/>
              </a:ext>
            </a:extLst>
          </p:cNvPr>
          <p:cNvSpPr/>
          <p:nvPr/>
        </p:nvSpPr>
        <p:spPr>
          <a:xfrm>
            <a:off x="704944" y="1399055"/>
            <a:ext cx="1280672" cy="890020"/>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drone</a:t>
            </a:r>
          </a:p>
        </p:txBody>
      </p:sp>
      <p:sp>
        <p:nvSpPr>
          <p:cNvPr id="6" name="Diamond 5">
            <a:extLst>
              <a:ext uri="{FF2B5EF4-FFF2-40B4-BE49-F238E27FC236}">
                <a16:creationId xmlns:a16="http://schemas.microsoft.com/office/drawing/2014/main" id="{5DAE683E-0E66-1634-25EA-C4CC4F74AA52}"/>
              </a:ext>
            </a:extLst>
          </p:cNvPr>
          <p:cNvSpPr/>
          <p:nvPr/>
        </p:nvSpPr>
        <p:spPr>
          <a:xfrm>
            <a:off x="597904" y="2613633"/>
            <a:ext cx="1483821" cy="1016539"/>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motion process</a:t>
            </a:r>
          </a:p>
        </p:txBody>
      </p:sp>
      <p:sp>
        <p:nvSpPr>
          <p:cNvPr id="7" name="Diamond 6">
            <a:extLst>
              <a:ext uri="{FF2B5EF4-FFF2-40B4-BE49-F238E27FC236}">
                <a16:creationId xmlns:a16="http://schemas.microsoft.com/office/drawing/2014/main" id="{DACCDC9B-D40F-1002-EF43-CBF89AD78AF7}"/>
              </a:ext>
            </a:extLst>
          </p:cNvPr>
          <p:cNvSpPr/>
          <p:nvPr/>
        </p:nvSpPr>
        <p:spPr>
          <a:xfrm>
            <a:off x="639288" y="4049381"/>
            <a:ext cx="1388560" cy="1016539"/>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speed</a:t>
            </a:r>
          </a:p>
        </p:txBody>
      </p:sp>
      <p:sp>
        <p:nvSpPr>
          <p:cNvPr id="12" name="Rectangle: Rounded Corners 11">
            <a:extLst>
              <a:ext uri="{FF2B5EF4-FFF2-40B4-BE49-F238E27FC236}">
                <a16:creationId xmlns:a16="http://schemas.microsoft.com/office/drawing/2014/main" id="{0ADBD1A7-3B7C-1A4F-BF15-4BC63F690C3D}"/>
              </a:ext>
            </a:extLst>
          </p:cNvPr>
          <p:cNvSpPr/>
          <p:nvPr/>
        </p:nvSpPr>
        <p:spPr>
          <a:xfrm>
            <a:off x="701076" y="5548021"/>
            <a:ext cx="1259081" cy="43729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F59F9D4C-EBBF-6EAA-20CE-F3CE41008B6F}"/>
              </a:ext>
            </a:extLst>
          </p:cNvPr>
          <p:cNvCxnSpPr>
            <a:cxnSpLocks/>
            <a:stCxn id="7" idx="2"/>
            <a:endCxn id="12" idx="0"/>
          </p:cNvCxnSpPr>
          <p:nvPr/>
        </p:nvCxnSpPr>
        <p:spPr>
          <a:xfrm flipH="1">
            <a:off x="1330617" y="5065920"/>
            <a:ext cx="2951" cy="48210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0AF5228-F2FC-FC75-3734-CF5B32AEEDDE}"/>
              </a:ext>
            </a:extLst>
          </p:cNvPr>
          <p:cNvCxnSpPr>
            <a:cxnSpLocks/>
            <a:stCxn id="5" idx="2"/>
            <a:endCxn id="6" idx="0"/>
          </p:cNvCxnSpPr>
          <p:nvPr/>
        </p:nvCxnSpPr>
        <p:spPr>
          <a:xfrm flipH="1">
            <a:off x="1339815" y="2289075"/>
            <a:ext cx="5465" cy="324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A97649-3AC0-3518-DD5C-4B2F81CA415A}"/>
              </a:ext>
            </a:extLst>
          </p:cNvPr>
          <p:cNvCxnSpPr>
            <a:cxnSpLocks/>
            <a:stCxn id="6" idx="2"/>
            <a:endCxn id="7" idx="0"/>
          </p:cNvCxnSpPr>
          <p:nvPr/>
        </p:nvCxnSpPr>
        <p:spPr>
          <a:xfrm flipH="1">
            <a:off x="1333568" y="3630172"/>
            <a:ext cx="6247" cy="419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129B80B-3767-9B45-50E2-1E39E6B7F568}"/>
              </a:ext>
            </a:extLst>
          </p:cNvPr>
          <p:cNvSpPr txBox="1"/>
          <p:nvPr/>
        </p:nvSpPr>
        <p:spPr>
          <a:xfrm>
            <a:off x="55872" y="2201832"/>
            <a:ext cx="12806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participates in</a:t>
            </a:r>
          </a:p>
        </p:txBody>
      </p:sp>
      <p:sp>
        <p:nvSpPr>
          <p:cNvPr id="54" name="TextBox 53">
            <a:extLst>
              <a:ext uri="{FF2B5EF4-FFF2-40B4-BE49-F238E27FC236}">
                <a16:creationId xmlns:a16="http://schemas.microsoft.com/office/drawing/2014/main" id="{6A047C68-296B-DC8B-3F21-7241EDDCCFE0}"/>
              </a:ext>
            </a:extLst>
          </p:cNvPr>
          <p:cNvSpPr txBox="1"/>
          <p:nvPr/>
        </p:nvSpPr>
        <p:spPr>
          <a:xfrm>
            <a:off x="355121" y="3627014"/>
            <a:ext cx="98469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profile</a:t>
            </a:r>
          </a:p>
        </p:txBody>
      </p:sp>
      <p:sp>
        <p:nvSpPr>
          <p:cNvPr id="56" name="TextBox 55">
            <a:extLst>
              <a:ext uri="{FF2B5EF4-FFF2-40B4-BE49-F238E27FC236}">
                <a16:creationId xmlns:a16="http://schemas.microsoft.com/office/drawing/2014/main" id="{9018FF1B-FEAA-29B3-B645-4D83C1E54110}"/>
              </a:ext>
            </a:extLst>
          </p:cNvPr>
          <p:cNvSpPr txBox="1"/>
          <p:nvPr/>
        </p:nvSpPr>
        <p:spPr>
          <a:xfrm>
            <a:off x="1459701" y="3383324"/>
            <a:ext cx="25812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occupies spatiotemporal region</a:t>
            </a:r>
          </a:p>
        </p:txBody>
      </p:sp>
      <p:grpSp>
        <p:nvGrpSpPr>
          <p:cNvPr id="114" name="Group 113">
            <a:extLst>
              <a:ext uri="{FF2B5EF4-FFF2-40B4-BE49-F238E27FC236}">
                <a16:creationId xmlns:a16="http://schemas.microsoft.com/office/drawing/2014/main" id="{054A5694-6734-23C0-0817-CA0FC9335D55}"/>
              </a:ext>
            </a:extLst>
          </p:cNvPr>
          <p:cNvGrpSpPr/>
          <p:nvPr/>
        </p:nvGrpSpPr>
        <p:grpSpPr>
          <a:xfrm>
            <a:off x="10582820" y="4864541"/>
            <a:ext cx="1559385" cy="1923585"/>
            <a:chOff x="10563332" y="5237323"/>
            <a:chExt cx="1559385" cy="1902300"/>
          </a:xfrm>
        </p:grpSpPr>
        <p:sp>
          <p:nvSpPr>
            <p:cNvPr id="58" name="Diamond 57">
              <a:extLst>
                <a:ext uri="{FF2B5EF4-FFF2-40B4-BE49-F238E27FC236}">
                  <a16:creationId xmlns:a16="http://schemas.microsoft.com/office/drawing/2014/main" id="{B620CF56-D59B-81E1-6003-1D30EA847B11}"/>
                </a:ext>
              </a:extLst>
            </p:cNvPr>
            <p:cNvSpPr/>
            <p:nvPr/>
          </p:nvSpPr>
          <p:spPr>
            <a:xfrm>
              <a:off x="10633116" y="5443729"/>
              <a:ext cx="1372827" cy="685735"/>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Instance</a:t>
              </a:r>
            </a:p>
          </p:txBody>
        </p:sp>
        <p:sp>
          <p:nvSpPr>
            <p:cNvPr id="60" name="Rectangle: Rounded Corners 59">
              <a:extLst>
                <a:ext uri="{FF2B5EF4-FFF2-40B4-BE49-F238E27FC236}">
                  <a16:creationId xmlns:a16="http://schemas.microsoft.com/office/drawing/2014/main" id="{A9AEC54A-C9BE-6492-2CBD-06FDABE33581}"/>
                </a:ext>
              </a:extLst>
            </p:cNvPr>
            <p:cNvSpPr/>
            <p:nvPr/>
          </p:nvSpPr>
          <p:spPr>
            <a:xfrm>
              <a:off x="10812508" y="6307839"/>
              <a:ext cx="1169672" cy="35895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A093BD1-5602-A095-3C0D-7E3766CC8F9E}"/>
                </a:ext>
              </a:extLst>
            </p:cNvPr>
            <p:cNvSpPr/>
            <p:nvPr/>
          </p:nvSpPr>
          <p:spPr>
            <a:xfrm>
              <a:off x="10563332" y="5237323"/>
              <a:ext cx="1512397" cy="1902300"/>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7CBB346D-EF34-194B-15CF-A3ACC8F249BB}"/>
                </a:ext>
              </a:extLst>
            </p:cNvPr>
            <p:cNvSpPr txBox="1"/>
            <p:nvPr/>
          </p:nvSpPr>
          <p:spPr>
            <a:xfrm>
              <a:off x="11412266" y="6720634"/>
              <a:ext cx="7104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KEY</a:t>
              </a:r>
            </a:p>
          </p:txBody>
        </p:sp>
      </p:grpSp>
      <p:sp>
        <p:nvSpPr>
          <p:cNvPr id="18" name="Diamond 17">
            <a:extLst>
              <a:ext uri="{FF2B5EF4-FFF2-40B4-BE49-F238E27FC236}">
                <a16:creationId xmlns:a16="http://schemas.microsoft.com/office/drawing/2014/main" id="{7A269CDF-E0ED-21C8-1C78-90FF3B996036}"/>
              </a:ext>
            </a:extLst>
          </p:cNvPr>
          <p:cNvSpPr/>
          <p:nvPr/>
        </p:nvSpPr>
        <p:spPr>
          <a:xfrm>
            <a:off x="3518545" y="2533657"/>
            <a:ext cx="1512397" cy="1186078"/>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spatio temporal region</a:t>
            </a:r>
          </a:p>
        </p:txBody>
      </p:sp>
      <p:cxnSp>
        <p:nvCxnSpPr>
          <p:cNvPr id="39" name="Straight Arrow Connector 38">
            <a:extLst>
              <a:ext uri="{FF2B5EF4-FFF2-40B4-BE49-F238E27FC236}">
                <a16:creationId xmlns:a16="http://schemas.microsoft.com/office/drawing/2014/main" id="{F1A31728-69E3-E582-1F5A-0D7AEFFAAD11}"/>
              </a:ext>
            </a:extLst>
          </p:cNvPr>
          <p:cNvCxnSpPr>
            <a:cxnSpLocks/>
            <a:stCxn id="6" idx="3"/>
            <a:endCxn id="18" idx="1"/>
          </p:cNvCxnSpPr>
          <p:nvPr/>
        </p:nvCxnSpPr>
        <p:spPr>
          <a:xfrm>
            <a:off x="2081725" y="3121903"/>
            <a:ext cx="1436820" cy="47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Diamond 42">
            <a:extLst>
              <a:ext uri="{FF2B5EF4-FFF2-40B4-BE49-F238E27FC236}">
                <a16:creationId xmlns:a16="http://schemas.microsoft.com/office/drawing/2014/main" id="{8CEC1078-B204-1992-B302-1877612BDF4D}"/>
              </a:ext>
            </a:extLst>
          </p:cNvPr>
          <p:cNvSpPr/>
          <p:nvPr/>
        </p:nvSpPr>
        <p:spPr>
          <a:xfrm>
            <a:off x="3416708" y="4367272"/>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spatio temporal part 1</a:t>
            </a:r>
          </a:p>
        </p:txBody>
      </p:sp>
      <p:cxnSp>
        <p:nvCxnSpPr>
          <p:cNvPr id="97" name="Straight Arrow Connector 96">
            <a:extLst>
              <a:ext uri="{FF2B5EF4-FFF2-40B4-BE49-F238E27FC236}">
                <a16:creationId xmlns:a16="http://schemas.microsoft.com/office/drawing/2014/main" id="{237E0F33-2F11-FE78-CEF5-E78985E7274F}"/>
              </a:ext>
            </a:extLst>
          </p:cNvPr>
          <p:cNvCxnSpPr>
            <a:cxnSpLocks/>
          </p:cNvCxnSpPr>
          <p:nvPr/>
        </p:nvCxnSpPr>
        <p:spPr>
          <a:xfrm flipV="1">
            <a:off x="6901462" y="2492738"/>
            <a:ext cx="1150280" cy="47071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9D5E8CC-F6A3-6991-8D2F-73ED6D3436F0}"/>
              </a:ext>
            </a:extLst>
          </p:cNvPr>
          <p:cNvSpPr txBox="1"/>
          <p:nvPr/>
        </p:nvSpPr>
        <p:spPr>
          <a:xfrm>
            <a:off x="7862642" y="5586364"/>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lat value</a:t>
            </a:r>
          </a:p>
        </p:txBody>
      </p:sp>
      <p:sp>
        <p:nvSpPr>
          <p:cNvPr id="99" name="TextBox 98">
            <a:extLst>
              <a:ext uri="{FF2B5EF4-FFF2-40B4-BE49-F238E27FC236}">
                <a16:creationId xmlns:a16="http://schemas.microsoft.com/office/drawing/2014/main" id="{25FC29BB-019F-68CD-C967-304761AAF844}"/>
              </a:ext>
            </a:extLst>
          </p:cNvPr>
          <p:cNvSpPr txBox="1"/>
          <p:nvPr/>
        </p:nvSpPr>
        <p:spPr>
          <a:xfrm>
            <a:off x="7470278" y="4528228"/>
            <a:ext cx="17076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lon value</a:t>
            </a:r>
          </a:p>
        </p:txBody>
      </p:sp>
      <p:cxnSp>
        <p:nvCxnSpPr>
          <p:cNvPr id="16" name="Straight Arrow Connector 15">
            <a:extLst>
              <a:ext uri="{FF2B5EF4-FFF2-40B4-BE49-F238E27FC236}">
                <a16:creationId xmlns:a16="http://schemas.microsoft.com/office/drawing/2014/main" id="{BC17CABC-1EFD-EB76-67F8-E4574DFCF1ED}"/>
              </a:ext>
            </a:extLst>
          </p:cNvPr>
          <p:cNvCxnSpPr>
            <a:cxnSpLocks/>
            <a:stCxn id="18" idx="2"/>
            <a:endCxn id="43" idx="0"/>
          </p:cNvCxnSpPr>
          <p:nvPr/>
        </p:nvCxnSpPr>
        <p:spPr>
          <a:xfrm flipH="1">
            <a:off x="4270526" y="3719735"/>
            <a:ext cx="4218" cy="647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245B66-6B30-6887-3B28-A5162C57DFA9}"/>
              </a:ext>
            </a:extLst>
          </p:cNvPr>
          <p:cNvCxnSpPr>
            <a:cxnSpLocks/>
            <a:stCxn id="18" idx="3"/>
            <a:endCxn id="73" idx="1"/>
          </p:cNvCxnSpPr>
          <p:nvPr/>
        </p:nvCxnSpPr>
        <p:spPr>
          <a:xfrm flipV="1">
            <a:off x="5030942" y="3125391"/>
            <a:ext cx="616904" cy="13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Diamond 72">
            <a:extLst>
              <a:ext uri="{FF2B5EF4-FFF2-40B4-BE49-F238E27FC236}">
                <a16:creationId xmlns:a16="http://schemas.microsoft.com/office/drawing/2014/main" id="{83EDA7F9-BFB4-1682-703C-A412ACC7E678}"/>
              </a:ext>
            </a:extLst>
          </p:cNvPr>
          <p:cNvSpPr/>
          <p:nvPr/>
        </p:nvSpPr>
        <p:spPr>
          <a:xfrm>
            <a:off x="5647846" y="2627235"/>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spatio temporal part 2</a:t>
            </a:r>
          </a:p>
        </p:txBody>
      </p:sp>
      <p:sp>
        <p:nvSpPr>
          <p:cNvPr id="116" name="Diamond 115">
            <a:extLst>
              <a:ext uri="{FF2B5EF4-FFF2-40B4-BE49-F238E27FC236}">
                <a16:creationId xmlns:a16="http://schemas.microsoft.com/office/drawing/2014/main" id="{0D935DF7-9368-0584-1C56-469D31772174}"/>
              </a:ext>
            </a:extLst>
          </p:cNvPr>
          <p:cNvSpPr/>
          <p:nvPr/>
        </p:nvSpPr>
        <p:spPr>
          <a:xfrm>
            <a:off x="5870402" y="4366387"/>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geographic part 1</a:t>
            </a:r>
          </a:p>
        </p:txBody>
      </p:sp>
      <p:sp>
        <p:nvSpPr>
          <p:cNvPr id="117" name="Diamond 116">
            <a:extLst>
              <a:ext uri="{FF2B5EF4-FFF2-40B4-BE49-F238E27FC236}">
                <a16:creationId xmlns:a16="http://schemas.microsoft.com/office/drawing/2014/main" id="{C2F6A3B7-476F-4259-4746-81545543EC47}"/>
              </a:ext>
            </a:extLst>
          </p:cNvPr>
          <p:cNvSpPr/>
          <p:nvPr/>
        </p:nvSpPr>
        <p:spPr>
          <a:xfrm>
            <a:off x="3416708" y="5766666"/>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temporal interval 1</a:t>
            </a:r>
          </a:p>
        </p:txBody>
      </p:sp>
      <p:cxnSp>
        <p:nvCxnSpPr>
          <p:cNvPr id="118" name="Straight Arrow Connector 117">
            <a:extLst>
              <a:ext uri="{FF2B5EF4-FFF2-40B4-BE49-F238E27FC236}">
                <a16:creationId xmlns:a16="http://schemas.microsoft.com/office/drawing/2014/main" id="{05C30EDF-2FC0-179A-026C-69134A4B4D9F}"/>
              </a:ext>
            </a:extLst>
          </p:cNvPr>
          <p:cNvCxnSpPr>
            <a:cxnSpLocks/>
            <a:stCxn id="43" idx="3"/>
            <a:endCxn id="116" idx="1"/>
          </p:cNvCxnSpPr>
          <p:nvPr/>
        </p:nvCxnSpPr>
        <p:spPr>
          <a:xfrm flipV="1">
            <a:off x="5124343" y="4864543"/>
            <a:ext cx="746059" cy="88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E669E9A-B9D8-9607-7523-A162F856D880}"/>
              </a:ext>
            </a:extLst>
          </p:cNvPr>
          <p:cNvCxnSpPr>
            <a:cxnSpLocks/>
            <a:stCxn id="43" idx="2"/>
            <a:endCxn id="117" idx="0"/>
          </p:cNvCxnSpPr>
          <p:nvPr/>
        </p:nvCxnSpPr>
        <p:spPr>
          <a:xfrm>
            <a:off x="4270526" y="5363584"/>
            <a:ext cx="0" cy="403082"/>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4D3296D-6ECC-5E2B-03C9-36813F00DEBD}"/>
              </a:ext>
            </a:extLst>
          </p:cNvPr>
          <p:cNvCxnSpPr>
            <a:cxnSpLocks/>
            <a:stCxn id="116" idx="3"/>
          </p:cNvCxnSpPr>
          <p:nvPr/>
        </p:nvCxnSpPr>
        <p:spPr>
          <a:xfrm flipV="1">
            <a:off x="7578037" y="4853612"/>
            <a:ext cx="1615623" cy="1093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32A22C-322D-D5DB-B829-BB784821FF36}"/>
              </a:ext>
            </a:extLst>
          </p:cNvPr>
          <p:cNvCxnSpPr>
            <a:cxnSpLocks/>
            <a:endCxn id="194" idx="1"/>
          </p:cNvCxnSpPr>
          <p:nvPr/>
        </p:nvCxnSpPr>
        <p:spPr>
          <a:xfrm>
            <a:off x="7149984" y="5111668"/>
            <a:ext cx="1428282" cy="133071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AD569EB-2491-34FF-DC67-7F972B317920}"/>
              </a:ext>
            </a:extLst>
          </p:cNvPr>
          <p:cNvCxnSpPr>
            <a:cxnSpLocks/>
            <a:stCxn id="117" idx="3"/>
          </p:cNvCxnSpPr>
          <p:nvPr/>
        </p:nvCxnSpPr>
        <p:spPr>
          <a:xfrm>
            <a:off x="5124343" y="6264822"/>
            <a:ext cx="1021862" cy="48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93C969CD-49DD-450A-4A50-122867CDD382}"/>
              </a:ext>
            </a:extLst>
          </p:cNvPr>
          <p:cNvSpPr txBox="1"/>
          <p:nvPr/>
        </p:nvSpPr>
        <p:spPr>
          <a:xfrm>
            <a:off x="4270525" y="3833532"/>
            <a:ext cx="8013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sp>
        <p:nvSpPr>
          <p:cNvPr id="3" name="Diamond 2">
            <a:extLst>
              <a:ext uri="{FF2B5EF4-FFF2-40B4-BE49-F238E27FC236}">
                <a16:creationId xmlns:a16="http://schemas.microsoft.com/office/drawing/2014/main" id="{3DD93949-10E6-81D4-8BEB-C380AEF13301}"/>
              </a:ext>
            </a:extLst>
          </p:cNvPr>
          <p:cNvSpPr/>
          <p:nvPr/>
        </p:nvSpPr>
        <p:spPr>
          <a:xfrm>
            <a:off x="7699033" y="1770984"/>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geographic part 2</a:t>
            </a:r>
          </a:p>
        </p:txBody>
      </p:sp>
      <p:sp>
        <p:nvSpPr>
          <p:cNvPr id="15" name="Diamond 14">
            <a:extLst>
              <a:ext uri="{FF2B5EF4-FFF2-40B4-BE49-F238E27FC236}">
                <a16:creationId xmlns:a16="http://schemas.microsoft.com/office/drawing/2014/main" id="{2B5112B3-AED0-FE59-5214-ACCA3E1A6854}"/>
              </a:ext>
            </a:extLst>
          </p:cNvPr>
          <p:cNvSpPr/>
          <p:nvPr/>
        </p:nvSpPr>
        <p:spPr>
          <a:xfrm>
            <a:off x="7727867" y="3511972"/>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temporal interval 2</a:t>
            </a:r>
          </a:p>
        </p:txBody>
      </p:sp>
      <p:cxnSp>
        <p:nvCxnSpPr>
          <p:cNvPr id="32" name="Straight Arrow Connector 31">
            <a:extLst>
              <a:ext uri="{FF2B5EF4-FFF2-40B4-BE49-F238E27FC236}">
                <a16:creationId xmlns:a16="http://schemas.microsoft.com/office/drawing/2014/main" id="{34F4585B-49E2-17E5-68F7-3B4B13558F86}"/>
              </a:ext>
            </a:extLst>
          </p:cNvPr>
          <p:cNvCxnSpPr>
            <a:cxnSpLocks/>
          </p:cNvCxnSpPr>
          <p:nvPr/>
        </p:nvCxnSpPr>
        <p:spPr>
          <a:xfrm>
            <a:off x="6915150" y="3383324"/>
            <a:ext cx="1112124" cy="45020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705E21-2BAE-D5E4-15AD-68794E1D1F09}"/>
              </a:ext>
            </a:extLst>
          </p:cNvPr>
          <p:cNvCxnSpPr>
            <a:cxnSpLocks/>
            <a:stCxn id="3" idx="3"/>
            <a:endCxn id="91" idx="1"/>
          </p:cNvCxnSpPr>
          <p:nvPr/>
        </p:nvCxnSpPr>
        <p:spPr>
          <a:xfrm flipV="1">
            <a:off x="9406668" y="1326777"/>
            <a:ext cx="1071975" cy="942363"/>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DF48B0C-88B8-7804-99C4-12CEAC76FE87}"/>
              </a:ext>
            </a:extLst>
          </p:cNvPr>
          <p:cNvCxnSpPr>
            <a:cxnSpLocks/>
            <a:stCxn id="15" idx="3"/>
            <a:endCxn id="76" idx="1"/>
          </p:cNvCxnSpPr>
          <p:nvPr/>
        </p:nvCxnSpPr>
        <p:spPr>
          <a:xfrm flipV="1">
            <a:off x="9435502" y="4001523"/>
            <a:ext cx="994208" cy="860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C49EDD-313C-4217-9618-90D51068C174}"/>
              </a:ext>
            </a:extLst>
          </p:cNvPr>
          <p:cNvSpPr txBox="1"/>
          <p:nvPr/>
        </p:nvSpPr>
        <p:spPr>
          <a:xfrm>
            <a:off x="4913981" y="2765146"/>
            <a:ext cx="8013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cxnSp>
        <p:nvCxnSpPr>
          <p:cNvPr id="29" name="Straight Arrow Connector 28">
            <a:extLst>
              <a:ext uri="{FF2B5EF4-FFF2-40B4-BE49-F238E27FC236}">
                <a16:creationId xmlns:a16="http://schemas.microsoft.com/office/drawing/2014/main" id="{A643A090-FC3B-9E41-95C3-15ED19D182B5}"/>
              </a:ext>
            </a:extLst>
          </p:cNvPr>
          <p:cNvCxnSpPr>
            <a:cxnSpLocks/>
            <a:stCxn id="3" idx="3"/>
            <a:endCxn id="34" idx="1"/>
          </p:cNvCxnSpPr>
          <p:nvPr/>
        </p:nvCxnSpPr>
        <p:spPr>
          <a:xfrm>
            <a:off x="9406668" y="2269140"/>
            <a:ext cx="1112536" cy="821153"/>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A0B4438-DC08-ECA8-5C19-9B8DE741DE9B}"/>
              </a:ext>
            </a:extLst>
          </p:cNvPr>
          <p:cNvSpPr txBox="1"/>
          <p:nvPr/>
        </p:nvSpPr>
        <p:spPr>
          <a:xfrm>
            <a:off x="8896403" y="2645406"/>
            <a:ext cx="17076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lon value</a:t>
            </a:r>
          </a:p>
        </p:txBody>
      </p:sp>
      <p:sp>
        <p:nvSpPr>
          <p:cNvPr id="38" name="TextBox 37">
            <a:extLst>
              <a:ext uri="{FF2B5EF4-FFF2-40B4-BE49-F238E27FC236}">
                <a16:creationId xmlns:a16="http://schemas.microsoft.com/office/drawing/2014/main" id="{BF81FEB4-546B-FD0D-DC1E-FF8FFE1E26A0}"/>
              </a:ext>
            </a:extLst>
          </p:cNvPr>
          <p:cNvSpPr txBox="1"/>
          <p:nvPr/>
        </p:nvSpPr>
        <p:spPr>
          <a:xfrm>
            <a:off x="8896403" y="1412201"/>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lat value</a:t>
            </a:r>
          </a:p>
        </p:txBody>
      </p:sp>
      <p:sp>
        <p:nvSpPr>
          <p:cNvPr id="133" name="TextBox 132">
            <a:extLst>
              <a:ext uri="{FF2B5EF4-FFF2-40B4-BE49-F238E27FC236}">
                <a16:creationId xmlns:a16="http://schemas.microsoft.com/office/drawing/2014/main" id="{91161860-CCE2-35C3-8F58-86271221EA08}"/>
              </a:ext>
            </a:extLst>
          </p:cNvPr>
          <p:cNvSpPr txBox="1"/>
          <p:nvPr/>
        </p:nvSpPr>
        <p:spPr>
          <a:xfrm>
            <a:off x="6228463" y="3672306"/>
            <a:ext cx="15790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interval extent</a:t>
            </a:r>
          </a:p>
        </p:txBody>
      </p:sp>
      <p:sp>
        <p:nvSpPr>
          <p:cNvPr id="155" name="TextBox 154">
            <a:extLst>
              <a:ext uri="{FF2B5EF4-FFF2-40B4-BE49-F238E27FC236}">
                <a16:creationId xmlns:a16="http://schemas.microsoft.com/office/drawing/2014/main" id="{64B60EBE-8F9C-E545-7BFE-50BD48856AC5}"/>
              </a:ext>
            </a:extLst>
          </p:cNvPr>
          <p:cNvSpPr txBox="1"/>
          <p:nvPr/>
        </p:nvSpPr>
        <p:spPr>
          <a:xfrm>
            <a:off x="6501663" y="2317386"/>
            <a:ext cx="13276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geo extent</a:t>
            </a:r>
          </a:p>
        </p:txBody>
      </p:sp>
      <p:sp>
        <p:nvSpPr>
          <p:cNvPr id="159" name="TextBox 158">
            <a:extLst>
              <a:ext uri="{FF2B5EF4-FFF2-40B4-BE49-F238E27FC236}">
                <a16:creationId xmlns:a16="http://schemas.microsoft.com/office/drawing/2014/main" id="{D17709B3-2A3A-1DC5-359C-194E69D321E4}"/>
              </a:ext>
            </a:extLst>
          </p:cNvPr>
          <p:cNvSpPr txBox="1"/>
          <p:nvPr/>
        </p:nvSpPr>
        <p:spPr>
          <a:xfrm>
            <a:off x="271701" y="5036432"/>
            <a:ext cx="106811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speed value</a:t>
            </a:r>
          </a:p>
        </p:txBody>
      </p:sp>
      <p:sp>
        <p:nvSpPr>
          <p:cNvPr id="160" name="TextBox 159">
            <a:extLst>
              <a:ext uri="{FF2B5EF4-FFF2-40B4-BE49-F238E27FC236}">
                <a16:creationId xmlns:a16="http://schemas.microsoft.com/office/drawing/2014/main" id="{E16AA21B-00C9-7C38-0887-302D8E266813}"/>
              </a:ext>
            </a:extLst>
          </p:cNvPr>
          <p:cNvSpPr txBox="1"/>
          <p:nvPr/>
        </p:nvSpPr>
        <p:spPr>
          <a:xfrm>
            <a:off x="4818710" y="4443784"/>
            <a:ext cx="13276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geo extent</a:t>
            </a:r>
          </a:p>
        </p:txBody>
      </p:sp>
      <p:sp>
        <p:nvSpPr>
          <p:cNvPr id="161" name="TextBox 160">
            <a:extLst>
              <a:ext uri="{FF2B5EF4-FFF2-40B4-BE49-F238E27FC236}">
                <a16:creationId xmlns:a16="http://schemas.microsoft.com/office/drawing/2014/main" id="{4EB6789E-6573-39A3-492A-2B2E95002062}"/>
              </a:ext>
            </a:extLst>
          </p:cNvPr>
          <p:cNvSpPr txBox="1"/>
          <p:nvPr/>
        </p:nvSpPr>
        <p:spPr>
          <a:xfrm>
            <a:off x="2641278" y="5378183"/>
            <a:ext cx="15790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interval extent</a:t>
            </a:r>
          </a:p>
        </p:txBody>
      </p:sp>
      <p:sp>
        <p:nvSpPr>
          <p:cNvPr id="34" name="Rectangle: Rounded Corners 33">
            <a:extLst>
              <a:ext uri="{FF2B5EF4-FFF2-40B4-BE49-F238E27FC236}">
                <a16:creationId xmlns:a16="http://schemas.microsoft.com/office/drawing/2014/main" id="{EA46A387-3DEF-2222-DE83-C2D11C9DB326}"/>
              </a:ext>
            </a:extLst>
          </p:cNvPr>
          <p:cNvSpPr/>
          <p:nvPr/>
        </p:nvSpPr>
        <p:spPr>
          <a:xfrm>
            <a:off x="10519204" y="2881225"/>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8" name="Group 177">
            <a:extLst>
              <a:ext uri="{FF2B5EF4-FFF2-40B4-BE49-F238E27FC236}">
                <a16:creationId xmlns:a16="http://schemas.microsoft.com/office/drawing/2014/main" id="{3A965AE7-7500-17CA-9C61-C31837CA6F0E}"/>
              </a:ext>
            </a:extLst>
          </p:cNvPr>
          <p:cNvGrpSpPr/>
          <p:nvPr/>
        </p:nvGrpSpPr>
        <p:grpSpPr>
          <a:xfrm>
            <a:off x="10478643" y="1117709"/>
            <a:ext cx="1259081" cy="418136"/>
            <a:chOff x="10342844" y="1641738"/>
            <a:chExt cx="1259081" cy="418136"/>
          </a:xfrm>
        </p:grpSpPr>
        <p:sp>
          <p:nvSpPr>
            <p:cNvPr id="91" name="Rectangle: Rounded Corners 90">
              <a:extLst>
                <a:ext uri="{FF2B5EF4-FFF2-40B4-BE49-F238E27FC236}">
                  <a16:creationId xmlns:a16="http://schemas.microsoft.com/office/drawing/2014/main" id="{353A03E7-B85D-6C4C-A2FA-5A5FB2938C17}"/>
                </a:ext>
              </a:extLst>
            </p:cNvPr>
            <p:cNvSpPr/>
            <p:nvPr/>
          </p:nvSpPr>
          <p:spPr>
            <a:xfrm>
              <a:off x="10342844" y="1641738"/>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33D7FD09-8530-6135-C648-B7535E3A799A}"/>
                </a:ext>
              </a:extLst>
            </p:cNvPr>
            <p:cNvSpPr txBox="1"/>
            <p:nvPr/>
          </p:nvSpPr>
          <p:spPr>
            <a:xfrm>
              <a:off x="10558088" y="1658859"/>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grpSp>
      <p:grpSp>
        <p:nvGrpSpPr>
          <p:cNvPr id="176" name="Group 175">
            <a:extLst>
              <a:ext uri="{FF2B5EF4-FFF2-40B4-BE49-F238E27FC236}">
                <a16:creationId xmlns:a16="http://schemas.microsoft.com/office/drawing/2014/main" id="{65F54390-65C9-C804-F127-A0F2A7F40EFC}"/>
              </a:ext>
            </a:extLst>
          </p:cNvPr>
          <p:cNvGrpSpPr/>
          <p:nvPr/>
        </p:nvGrpSpPr>
        <p:grpSpPr>
          <a:xfrm>
            <a:off x="10429710" y="3792455"/>
            <a:ext cx="1448806" cy="418136"/>
            <a:chOff x="10103906" y="3792455"/>
            <a:chExt cx="1448806" cy="418136"/>
          </a:xfrm>
        </p:grpSpPr>
        <p:sp>
          <p:nvSpPr>
            <p:cNvPr id="76" name="Rectangle: Rounded Corners 75">
              <a:extLst>
                <a:ext uri="{FF2B5EF4-FFF2-40B4-BE49-F238E27FC236}">
                  <a16:creationId xmlns:a16="http://schemas.microsoft.com/office/drawing/2014/main" id="{EA374C11-3992-2FB2-79CE-F809B67FCF5A}"/>
                </a:ext>
              </a:extLst>
            </p:cNvPr>
            <p:cNvSpPr/>
            <p:nvPr/>
          </p:nvSpPr>
          <p:spPr>
            <a:xfrm>
              <a:off x="10103906" y="3792455"/>
              <a:ext cx="1448806"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158F006B-3166-1941-7231-7AFEECE096D6}"/>
                </a:ext>
              </a:extLst>
            </p:cNvPr>
            <p:cNvSpPr txBox="1"/>
            <p:nvPr/>
          </p:nvSpPr>
          <p:spPr>
            <a:xfrm>
              <a:off x="10152839" y="3806880"/>
              <a:ext cx="9621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date</a:t>
              </a:r>
            </a:p>
          </p:txBody>
        </p:sp>
      </p:grpSp>
      <p:sp>
        <p:nvSpPr>
          <p:cNvPr id="171" name="Rectangle: Rounded Corners 170">
            <a:extLst>
              <a:ext uri="{FF2B5EF4-FFF2-40B4-BE49-F238E27FC236}">
                <a16:creationId xmlns:a16="http://schemas.microsoft.com/office/drawing/2014/main" id="{05CC20F5-9712-BE2C-A5D2-1BCB51846075}"/>
              </a:ext>
            </a:extLst>
          </p:cNvPr>
          <p:cNvSpPr/>
          <p:nvPr/>
        </p:nvSpPr>
        <p:spPr>
          <a:xfrm>
            <a:off x="6171067" y="6058628"/>
            <a:ext cx="1448806"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TextBox 171">
            <a:extLst>
              <a:ext uri="{FF2B5EF4-FFF2-40B4-BE49-F238E27FC236}">
                <a16:creationId xmlns:a16="http://schemas.microsoft.com/office/drawing/2014/main" id="{6FF83B74-D163-4DA4-DCC7-38C4DE815461}"/>
              </a:ext>
            </a:extLst>
          </p:cNvPr>
          <p:cNvSpPr txBox="1"/>
          <p:nvPr/>
        </p:nvSpPr>
        <p:spPr>
          <a:xfrm>
            <a:off x="6220000" y="6073053"/>
            <a:ext cx="9044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date</a:t>
            </a:r>
          </a:p>
        </p:txBody>
      </p:sp>
      <p:sp>
        <p:nvSpPr>
          <p:cNvPr id="173" name="TextBox 172">
            <a:extLst>
              <a:ext uri="{FF2B5EF4-FFF2-40B4-BE49-F238E27FC236}">
                <a16:creationId xmlns:a16="http://schemas.microsoft.com/office/drawing/2014/main" id="{8D075E15-99F7-4A46-6D4D-701F6492CCF3}"/>
              </a:ext>
            </a:extLst>
          </p:cNvPr>
          <p:cNvSpPr txBox="1"/>
          <p:nvPr/>
        </p:nvSpPr>
        <p:spPr>
          <a:xfrm>
            <a:off x="4918073" y="5856347"/>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date value</a:t>
            </a:r>
          </a:p>
        </p:txBody>
      </p:sp>
      <p:sp>
        <p:nvSpPr>
          <p:cNvPr id="174" name="TextBox 173">
            <a:extLst>
              <a:ext uri="{FF2B5EF4-FFF2-40B4-BE49-F238E27FC236}">
                <a16:creationId xmlns:a16="http://schemas.microsoft.com/office/drawing/2014/main" id="{5EB7B81A-720C-989A-045B-E77DFC566D76}"/>
              </a:ext>
            </a:extLst>
          </p:cNvPr>
          <p:cNvSpPr txBox="1"/>
          <p:nvPr/>
        </p:nvSpPr>
        <p:spPr>
          <a:xfrm>
            <a:off x="9224023" y="3606637"/>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date value</a:t>
            </a:r>
          </a:p>
        </p:txBody>
      </p:sp>
      <p:sp>
        <p:nvSpPr>
          <p:cNvPr id="180" name="TextBox 179">
            <a:extLst>
              <a:ext uri="{FF2B5EF4-FFF2-40B4-BE49-F238E27FC236}">
                <a16:creationId xmlns:a16="http://schemas.microsoft.com/office/drawing/2014/main" id="{2D77F041-6620-FE4E-4F30-636B11BB2149}"/>
              </a:ext>
            </a:extLst>
          </p:cNvPr>
          <p:cNvSpPr txBox="1"/>
          <p:nvPr/>
        </p:nvSpPr>
        <p:spPr>
          <a:xfrm>
            <a:off x="9658156" y="1916206"/>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alt value</a:t>
            </a:r>
          </a:p>
        </p:txBody>
      </p:sp>
      <p:grpSp>
        <p:nvGrpSpPr>
          <p:cNvPr id="181" name="Group 180">
            <a:extLst>
              <a:ext uri="{FF2B5EF4-FFF2-40B4-BE49-F238E27FC236}">
                <a16:creationId xmlns:a16="http://schemas.microsoft.com/office/drawing/2014/main" id="{A411544F-1ABF-AB25-4294-97AA4021E18C}"/>
              </a:ext>
            </a:extLst>
          </p:cNvPr>
          <p:cNvGrpSpPr/>
          <p:nvPr/>
        </p:nvGrpSpPr>
        <p:grpSpPr>
          <a:xfrm>
            <a:off x="10823301" y="2045160"/>
            <a:ext cx="1259081" cy="418136"/>
            <a:chOff x="10342844" y="2464342"/>
            <a:chExt cx="1259081" cy="418136"/>
          </a:xfrm>
        </p:grpSpPr>
        <p:sp>
          <p:nvSpPr>
            <p:cNvPr id="182" name="Rectangle: Rounded Corners 181">
              <a:extLst>
                <a:ext uri="{FF2B5EF4-FFF2-40B4-BE49-F238E27FC236}">
                  <a16:creationId xmlns:a16="http://schemas.microsoft.com/office/drawing/2014/main" id="{44F01C1D-E390-D96E-57CB-47EBF88D0128}"/>
                </a:ext>
              </a:extLst>
            </p:cNvPr>
            <p:cNvSpPr/>
            <p:nvPr/>
          </p:nvSpPr>
          <p:spPr>
            <a:xfrm>
              <a:off x="10342844" y="2464342"/>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AA46D76-7A8C-3E00-3773-6C25A28811FB}"/>
                </a:ext>
              </a:extLst>
            </p:cNvPr>
            <p:cNvSpPr txBox="1"/>
            <p:nvPr/>
          </p:nvSpPr>
          <p:spPr>
            <a:xfrm>
              <a:off x="10365875" y="2494624"/>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grpSp>
      <p:cxnSp>
        <p:nvCxnSpPr>
          <p:cNvPr id="184" name="Straight Arrow Connector 183">
            <a:extLst>
              <a:ext uri="{FF2B5EF4-FFF2-40B4-BE49-F238E27FC236}">
                <a16:creationId xmlns:a16="http://schemas.microsoft.com/office/drawing/2014/main" id="{F59D4388-8D5F-045E-9DF3-52615269E7FD}"/>
              </a:ext>
            </a:extLst>
          </p:cNvPr>
          <p:cNvCxnSpPr>
            <a:cxnSpLocks/>
            <a:stCxn id="3" idx="3"/>
            <a:endCxn id="182" idx="1"/>
          </p:cNvCxnSpPr>
          <p:nvPr/>
        </p:nvCxnSpPr>
        <p:spPr>
          <a:xfrm flipV="1">
            <a:off x="9406668" y="2254228"/>
            <a:ext cx="1416633" cy="14912"/>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1" name="Rectangle: Rounded Corners 190">
            <a:extLst>
              <a:ext uri="{FF2B5EF4-FFF2-40B4-BE49-F238E27FC236}">
                <a16:creationId xmlns:a16="http://schemas.microsoft.com/office/drawing/2014/main" id="{F11B6E3A-626C-2C18-712C-DD77143186A6}"/>
              </a:ext>
            </a:extLst>
          </p:cNvPr>
          <p:cNvSpPr/>
          <p:nvPr/>
        </p:nvSpPr>
        <p:spPr>
          <a:xfrm>
            <a:off x="9170629" y="4638664"/>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Rounded Corners 193">
            <a:extLst>
              <a:ext uri="{FF2B5EF4-FFF2-40B4-BE49-F238E27FC236}">
                <a16:creationId xmlns:a16="http://schemas.microsoft.com/office/drawing/2014/main" id="{C6176B02-798D-479D-1A51-8897FD1BE6E1}"/>
              </a:ext>
            </a:extLst>
          </p:cNvPr>
          <p:cNvSpPr/>
          <p:nvPr/>
        </p:nvSpPr>
        <p:spPr>
          <a:xfrm>
            <a:off x="8578266" y="6233317"/>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8" name="Straight Arrow Connector 197">
            <a:extLst>
              <a:ext uri="{FF2B5EF4-FFF2-40B4-BE49-F238E27FC236}">
                <a16:creationId xmlns:a16="http://schemas.microsoft.com/office/drawing/2014/main" id="{4C0C0BB5-A2D9-D151-A705-4412E4A7E4E5}"/>
              </a:ext>
            </a:extLst>
          </p:cNvPr>
          <p:cNvCxnSpPr>
            <a:cxnSpLocks/>
            <a:endCxn id="202" idx="1"/>
          </p:cNvCxnSpPr>
          <p:nvPr/>
        </p:nvCxnSpPr>
        <p:spPr>
          <a:xfrm>
            <a:off x="7284201" y="5026621"/>
            <a:ext cx="1782661" cy="545146"/>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2" name="Rectangle: Rounded Corners 201">
            <a:extLst>
              <a:ext uri="{FF2B5EF4-FFF2-40B4-BE49-F238E27FC236}">
                <a16:creationId xmlns:a16="http://schemas.microsoft.com/office/drawing/2014/main" id="{B6B3AC3D-9C6A-5843-DEF1-068ABCFAEC8C}"/>
              </a:ext>
            </a:extLst>
          </p:cNvPr>
          <p:cNvSpPr/>
          <p:nvPr/>
        </p:nvSpPr>
        <p:spPr>
          <a:xfrm>
            <a:off x="9066862" y="5362699"/>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TextBox 205">
            <a:extLst>
              <a:ext uri="{FF2B5EF4-FFF2-40B4-BE49-F238E27FC236}">
                <a16:creationId xmlns:a16="http://schemas.microsoft.com/office/drawing/2014/main" id="{D76D7B4A-6307-F64C-39A9-FEDD0615D7A0}"/>
              </a:ext>
            </a:extLst>
          </p:cNvPr>
          <p:cNvSpPr txBox="1"/>
          <p:nvPr/>
        </p:nvSpPr>
        <p:spPr>
          <a:xfrm>
            <a:off x="8051742" y="4999040"/>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alt value</a:t>
            </a:r>
          </a:p>
        </p:txBody>
      </p:sp>
      <p:sp>
        <p:nvSpPr>
          <p:cNvPr id="4" name="TextBox 3">
            <a:extLst>
              <a:ext uri="{FF2B5EF4-FFF2-40B4-BE49-F238E27FC236}">
                <a16:creationId xmlns:a16="http://schemas.microsoft.com/office/drawing/2014/main" id="{D10E4026-2B25-26DD-E65B-69734C757932}"/>
              </a:ext>
            </a:extLst>
          </p:cNvPr>
          <p:cNvSpPr txBox="1"/>
          <p:nvPr/>
        </p:nvSpPr>
        <p:spPr>
          <a:xfrm>
            <a:off x="11017465" y="2060039"/>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9" name="TextBox 8">
            <a:extLst>
              <a:ext uri="{FF2B5EF4-FFF2-40B4-BE49-F238E27FC236}">
                <a16:creationId xmlns:a16="http://schemas.microsoft.com/office/drawing/2014/main" id="{05DEAE4E-D8CB-C89E-5338-C1A9F9C6C9A4}"/>
              </a:ext>
            </a:extLst>
          </p:cNvPr>
          <p:cNvSpPr txBox="1"/>
          <p:nvPr/>
        </p:nvSpPr>
        <p:spPr>
          <a:xfrm>
            <a:off x="10713368" y="2887671"/>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0" name="TextBox 9">
            <a:extLst>
              <a:ext uri="{FF2B5EF4-FFF2-40B4-BE49-F238E27FC236}">
                <a16:creationId xmlns:a16="http://schemas.microsoft.com/office/drawing/2014/main" id="{D97E7C5A-6630-376B-884F-AE3AA5A024AE}"/>
              </a:ext>
            </a:extLst>
          </p:cNvPr>
          <p:cNvSpPr txBox="1"/>
          <p:nvPr/>
        </p:nvSpPr>
        <p:spPr>
          <a:xfrm>
            <a:off x="9360562" y="4647827"/>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1" name="TextBox 10">
            <a:extLst>
              <a:ext uri="{FF2B5EF4-FFF2-40B4-BE49-F238E27FC236}">
                <a16:creationId xmlns:a16="http://schemas.microsoft.com/office/drawing/2014/main" id="{1A798AE2-52DF-EC3F-4B30-6678A236EB78}"/>
              </a:ext>
            </a:extLst>
          </p:cNvPr>
          <p:cNvSpPr txBox="1"/>
          <p:nvPr/>
        </p:nvSpPr>
        <p:spPr>
          <a:xfrm>
            <a:off x="9265030" y="5373845"/>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3" name="TextBox 12">
            <a:extLst>
              <a:ext uri="{FF2B5EF4-FFF2-40B4-BE49-F238E27FC236}">
                <a16:creationId xmlns:a16="http://schemas.microsoft.com/office/drawing/2014/main" id="{C87D4847-E61C-D605-99E6-D786D659DC82}"/>
              </a:ext>
            </a:extLst>
          </p:cNvPr>
          <p:cNvSpPr txBox="1"/>
          <p:nvPr/>
        </p:nvSpPr>
        <p:spPr>
          <a:xfrm>
            <a:off x="8769300" y="6271900"/>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4" name="TextBox 13">
            <a:extLst>
              <a:ext uri="{FF2B5EF4-FFF2-40B4-BE49-F238E27FC236}">
                <a16:creationId xmlns:a16="http://schemas.microsoft.com/office/drawing/2014/main" id="{C3979C4B-E09C-DF05-8FEB-101A7FC7A389}"/>
              </a:ext>
            </a:extLst>
          </p:cNvPr>
          <p:cNvSpPr txBox="1"/>
          <p:nvPr/>
        </p:nvSpPr>
        <p:spPr>
          <a:xfrm>
            <a:off x="890092" y="5571604"/>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23" name="TextBox 22">
            <a:extLst>
              <a:ext uri="{FF2B5EF4-FFF2-40B4-BE49-F238E27FC236}">
                <a16:creationId xmlns:a16="http://schemas.microsoft.com/office/drawing/2014/main" id="{B7E68F75-D80C-8E7E-F916-F425AA3F5981}"/>
              </a:ext>
            </a:extLst>
          </p:cNvPr>
          <p:cNvSpPr txBox="1"/>
          <p:nvPr/>
        </p:nvSpPr>
        <p:spPr>
          <a:xfrm>
            <a:off x="11081070" y="5985311"/>
            <a:ext cx="6961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Value</a:t>
            </a:r>
          </a:p>
        </p:txBody>
      </p:sp>
      <p:sp>
        <p:nvSpPr>
          <p:cNvPr id="24" name="TextBox 23">
            <a:extLst>
              <a:ext uri="{FF2B5EF4-FFF2-40B4-BE49-F238E27FC236}">
                <a16:creationId xmlns:a16="http://schemas.microsoft.com/office/drawing/2014/main" id="{9D761534-3DA7-EA09-1EF1-B8451431BB0E}"/>
              </a:ext>
            </a:extLst>
          </p:cNvPr>
          <p:cNvSpPr txBox="1"/>
          <p:nvPr/>
        </p:nvSpPr>
        <p:spPr>
          <a:xfrm>
            <a:off x="77658" y="35678"/>
            <a:ext cx="41426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Garamond" panose="02020404030301010803" pitchFamily="18" charset="0"/>
                <a:ea typeface="+mn-ea"/>
                <a:cs typeface="+mn-cs"/>
              </a:rPr>
              <a:t>*Classes not diagramed due to space constraints</a:t>
            </a:r>
          </a:p>
        </p:txBody>
      </p:sp>
      <p:sp>
        <p:nvSpPr>
          <p:cNvPr id="8" name="Slide Number Placeholder 7">
            <a:extLst>
              <a:ext uri="{FF2B5EF4-FFF2-40B4-BE49-F238E27FC236}">
                <a16:creationId xmlns:a16="http://schemas.microsoft.com/office/drawing/2014/main" id="{8DC000F3-3FDC-DF94-FEC2-0F03B8F1496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2520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7470646" y="3855596"/>
            <a:ext cx="2530604" cy="1526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C68416C-8E93-C343-F88F-451364F432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48430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4053-83E5-7C17-36D7-2DEAB098A2D4}"/>
              </a:ext>
            </a:extLst>
          </p:cNvPr>
          <p:cNvSpPr>
            <a:spLocks noGrp="1"/>
          </p:cNvSpPr>
          <p:nvPr>
            <p:ph type="title"/>
          </p:nvPr>
        </p:nvSpPr>
        <p:spPr/>
        <p:txBody>
          <a:bodyPr/>
          <a:lstStyle/>
          <a:p>
            <a:r>
              <a:rPr lang="en-US"/>
              <a:t>RDFLib Conversion Script</a:t>
            </a:r>
          </a:p>
        </p:txBody>
      </p:sp>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838200" y="1825624"/>
            <a:ext cx="11181080" cy="5032376"/>
          </a:xfrm>
        </p:spPr>
        <p:txBody>
          <a:bodyPr>
            <a:normAutofit/>
          </a:bodyPr>
          <a:lstStyle/>
          <a:p>
            <a:r>
              <a:rPr lang="en-US"/>
              <a:t>Sensor data can be converted to RDF to automatically update ontologies</a:t>
            </a:r>
            <a:br>
              <a:rPr lang="en-US"/>
            </a:br>
            <a:endParaRPr lang="en-US"/>
          </a:p>
          <a:p>
            <a:pPr marL="0" indent="0">
              <a:buNone/>
            </a:pPr>
            <a:r>
              <a:rPr lang="en-US" b="0">
                <a:solidFill>
                  <a:srgbClr val="D4D4D4"/>
                </a:solidFill>
                <a:effectLst/>
              </a:rPr>
              <a:t> </a:t>
            </a:r>
            <a:endParaRPr lang="en-US"/>
          </a:p>
        </p:txBody>
      </p:sp>
      <p:sp>
        <p:nvSpPr>
          <p:cNvPr id="6" name="Arrow: Right 5">
            <a:extLst>
              <a:ext uri="{FF2B5EF4-FFF2-40B4-BE49-F238E27FC236}">
                <a16:creationId xmlns:a16="http://schemas.microsoft.com/office/drawing/2014/main" id="{11F04C19-8533-A8C4-F3BB-5F5ADB6AD57F}"/>
              </a:ext>
            </a:extLst>
          </p:cNvPr>
          <p:cNvSpPr/>
          <p:nvPr/>
        </p:nvSpPr>
        <p:spPr>
          <a:xfrm>
            <a:off x="5548712" y="4195080"/>
            <a:ext cx="713750" cy="386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837242-412C-2FEA-1ADE-5320D32E4DDB}"/>
              </a:ext>
            </a:extLst>
          </p:cNvPr>
          <p:cNvSpPr txBox="1"/>
          <p:nvPr/>
        </p:nvSpPr>
        <p:spPr>
          <a:xfrm flipH="1">
            <a:off x="1613540" y="6140629"/>
            <a:ext cx="25812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sensor data input</a:t>
            </a:r>
          </a:p>
        </p:txBody>
      </p:sp>
      <p:sp>
        <p:nvSpPr>
          <p:cNvPr id="10" name="TextBox 9">
            <a:extLst>
              <a:ext uri="{FF2B5EF4-FFF2-40B4-BE49-F238E27FC236}">
                <a16:creationId xmlns:a16="http://schemas.microsoft.com/office/drawing/2014/main" id="{81DC7D53-E13A-6F65-0E28-9FB1D3D7DDC0}"/>
              </a:ext>
            </a:extLst>
          </p:cNvPr>
          <p:cNvSpPr txBox="1"/>
          <p:nvPr/>
        </p:nvSpPr>
        <p:spPr>
          <a:xfrm flipH="1">
            <a:off x="5008255" y="6139865"/>
            <a:ext cx="18958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rdflib script</a:t>
            </a:r>
          </a:p>
        </p:txBody>
      </p:sp>
      <p:sp>
        <p:nvSpPr>
          <p:cNvPr id="11" name="TextBox 10">
            <a:extLst>
              <a:ext uri="{FF2B5EF4-FFF2-40B4-BE49-F238E27FC236}">
                <a16:creationId xmlns:a16="http://schemas.microsoft.com/office/drawing/2014/main" id="{E701AECE-C189-C9F9-55F5-8B64702C29AC}"/>
              </a:ext>
            </a:extLst>
          </p:cNvPr>
          <p:cNvSpPr txBox="1"/>
          <p:nvPr/>
        </p:nvSpPr>
        <p:spPr>
          <a:xfrm flipH="1">
            <a:off x="8741475" y="6140629"/>
            <a:ext cx="17652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output</a:t>
            </a:r>
          </a:p>
        </p:txBody>
      </p:sp>
      <p:pic>
        <p:nvPicPr>
          <p:cNvPr id="7" name="Picture 6">
            <a:extLst>
              <a:ext uri="{FF2B5EF4-FFF2-40B4-BE49-F238E27FC236}">
                <a16:creationId xmlns:a16="http://schemas.microsoft.com/office/drawing/2014/main" id="{3DE54086-7AD1-0AE8-FEB6-E7DC2B6B2205}"/>
              </a:ext>
            </a:extLst>
          </p:cNvPr>
          <p:cNvPicPr>
            <a:picLocks noChangeAspect="1"/>
          </p:cNvPicPr>
          <p:nvPr/>
        </p:nvPicPr>
        <p:blipFill>
          <a:blip r:embed="rId2"/>
          <a:stretch>
            <a:fillRect/>
          </a:stretch>
        </p:blipFill>
        <p:spPr>
          <a:xfrm>
            <a:off x="172720" y="3348840"/>
            <a:ext cx="5255315" cy="1966596"/>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4074AF7F-7416-E85E-6FE5-7F5377DF297B}"/>
              </a:ext>
            </a:extLst>
          </p:cNvPr>
          <p:cNvPicPr>
            <a:picLocks noChangeAspect="1"/>
          </p:cNvPicPr>
          <p:nvPr/>
        </p:nvPicPr>
        <p:blipFill>
          <a:blip r:embed="rId3"/>
          <a:stretch>
            <a:fillRect/>
          </a:stretch>
        </p:blipFill>
        <p:spPr>
          <a:xfrm>
            <a:off x="6357684" y="2677530"/>
            <a:ext cx="5799935" cy="3421181"/>
          </a:xfrm>
          <a:prstGeom prst="rect">
            <a:avLst/>
          </a:prstGeom>
        </p:spPr>
      </p:pic>
      <p:sp>
        <p:nvSpPr>
          <p:cNvPr id="4" name="Slide Number Placeholder 3">
            <a:extLst>
              <a:ext uri="{FF2B5EF4-FFF2-40B4-BE49-F238E27FC236}">
                <a16:creationId xmlns:a16="http://schemas.microsoft.com/office/drawing/2014/main" id="{56D255A9-3078-E23E-B3A7-83F92D89F68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195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0A919-F92B-616E-3B8E-9F3214E352C2}"/>
              </a:ext>
            </a:extLst>
          </p:cNvPr>
          <p:cNvPicPr>
            <a:picLocks noChangeAspect="1"/>
          </p:cNvPicPr>
          <p:nvPr/>
        </p:nvPicPr>
        <p:blipFill rotWithShape="1">
          <a:blip r:embed="rId2"/>
          <a:srcRect t="10894"/>
          <a:stretch/>
        </p:blipFill>
        <p:spPr>
          <a:xfrm>
            <a:off x="273814" y="428625"/>
            <a:ext cx="7377118" cy="1608948"/>
          </a:xfrm>
          <a:prstGeom prst="rect">
            <a:avLst/>
          </a:prstGeom>
        </p:spPr>
      </p:pic>
      <p:pic>
        <p:nvPicPr>
          <p:cNvPr id="7" name="Picture 6">
            <a:extLst>
              <a:ext uri="{FF2B5EF4-FFF2-40B4-BE49-F238E27FC236}">
                <a16:creationId xmlns:a16="http://schemas.microsoft.com/office/drawing/2014/main" id="{67B3DA5B-A692-98BD-37D2-7194230E8F05}"/>
              </a:ext>
            </a:extLst>
          </p:cNvPr>
          <p:cNvPicPr>
            <a:picLocks noChangeAspect="1"/>
          </p:cNvPicPr>
          <p:nvPr/>
        </p:nvPicPr>
        <p:blipFill>
          <a:blip r:embed="rId3"/>
          <a:stretch>
            <a:fillRect/>
          </a:stretch>
        </p:blipFill>
        <p:spPr>
          <a:xfrm>
            <a:off x="273814" y="4667936"/>
            <a:ext cx="7377118" cy="1761439"/>
          </a:xfrm>
          <a:prstGeom prst="rect">
            <a:avLst/>
          </a:prstGeom>
        </p:spPr>
      </p:pic>
      <p:sp>
        <p:nvSpPr>
          <p:cNvPr id="10" name="TextBox 9">
            <a:extLst>
              <a:ext uri="{FF2B5EF4-FFF2-40B4-BE49-F238E27FC236}">
                <a16:creationId xmlns:a16="http://schemas.microsoft.com/office/drawing/2014/main" id="{422CAC77-3351-A641-5670-F25E02E26506}"/>
              </a:ext>
            </a:extLst>
          </p:cNvPr>
          <p:cNvSpPr txBox="1"/>
          <p:nvPr/>
        </p:nvSpPr>
        <p:spPr>
          <a:xfrm>
            <a:off x="8098656" y="212651"/>
            <a:ext cx="2256923" cy="224676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Prior to ingest, the xml sensor data can be converted to a csv format using any of many publicly available xml to csv conversion tools</a:t>
            </a:r>
          </a:p>
        </p:txBody>
      </p:sp>
      <p:sp>
        <p:nvSpPr>
          <p:cNvPr id="11" name="TextBox 10">
            <a:extLst>
              <a:ext uri="{FF2B5EF4-FFF2-40B4-BE49-F238E27FC236}">
                <a16:creationId xmlns:a16="http://schemas.microsoft.com/office/drawing/2014/main" id="{4988C8A7-7A63-DF06-0BD5-532E077BCCE6}"/>
              </a:ext>
            </a:extLst>
          </p:cNvPr>
          <p:cNvSpPr txBox="1"/>
          <p:nvPr/>
        </p:nvSpPr>
        <p:spPr>
          <a:xfrm>
            <a:off x="7855517" y="4662916"/>
            <a:ext cx="2743200" cy="1938992"/>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Unique IRIs can be automatically generated to align with desired format requirements, e.g. prepended by “https://example.com/”</a:t>
            </a:r>
          </a:p>
        </p:txBody>
      </p:sp>
      <p:sp>
        <p:nvSpPr>
          <p:cNvPr id="12" name="TextBox 11">
            <a:extLst>
              <a:ext uri="{FF2B5EF4-FFF2-40B4-BE49-F238E27FC236}">
                <a16:creationId xmlns:a16="http://schemas.microsoft.com/office/drawing/2014/main" id="{1BF761CB-1331-0353-40ED-34A03206056F}"/>
              </a:ext>
            </a:extLst>
          </p:cNvPr>
          <p:cNvSpPr txBox="1"/>
          <p:nvPr/>
        </p:nvSpPr>
        <p:spPr>
          <a:xfrm>
            <a:off x="769120" y="2383258"/>
            <a:ext cx="6648450" cy="1938992"/>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Classes, instances, and relations from existing ontologies, such as BFO, have IRIs that can be reused during ontology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creation of new terms, however, requires creating new unique IRIs for each. For example, a new drone identified by a sensor will be represented by a new unique IRI, a new flight path of a drone will be represented with a new unique IRI, etc. </a:t>
            </a:r>
          </a:p>
        </p:txBody>
      </p:sp>
      <p:sp>
        <p:nvSpPr>
          <p:cNvPr id="2" name="Slide Number Placeholder 1">
            <a:extLst>
              <a:ext uri="{FF2B5EF4-FFF2-40B4-BE49-F238E27FC236}">
                <a16:creationId xmlns:a16="http://schemas.microsoft.com/office/drawing/2014/main" id="{BB194232-3387-3C03-55B1-D8061C3FEA5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4806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F8B5FD-89F0-3114-58A5-B9D22F9CFF7C}"/>
              </a:ext>
            </a:extLst>
          </p:cNvPr>
          <p:cNvPicPr>
            <a:picLocks noChangeAspect="1"/>
          </p:cNvPicPr>
          <p:nvPr/>
        </p:nvPicPr>
        <p:blipFill>
          <a:blip r:embed="rId2"/>
          <a:stretch>
            <a:fillRect/>
          </a:stretch>
        </p:blipFill>
        <p:spPr>
          <a:xfrm>
            <a:off x="2925259" y="3781055"/>
            <a:ext cx="6341482" cy="2373052"/>
          </a:xfrm>
          <a:prstGeom prst="rect">
            <a:avLst/>
          </a:prstGeom>
          <a:ln>
            <a:solidFill>
              <a:schemeClr val="bg2">
                <a:lumMod val="50000"/>
              </a:schemeClr>
            </a:solidFill>
          </a:ln>
        </p:spPr>
      </p:pic>
      <p:pic>
        <p:nvPicPr>
          <p:cNvPr id="1026" name="Picture 2">
            <a:extLst>
              <a:ext uri="{FF2B5EF4-FFF2-40B4-BE49-F238E27FC236}">
                <a16:creationId xmlns:a16="http://schemas.microsoft.com/office/drawing/2014/main" id="{DED2E375-E2DE-38B9-ED34-EC80591C2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307" y="286330"/>
            <a:ext cx="6768936" cy="24443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472D8AE-2CF2-5E8E-9EBA-FADC6374DD3F}"/>
              </a:ext>
            </a:extLst>
          </p:cNvPr>
          <p:cNvCxnSpPr>
            <a:cxnSpLocks/>
          </p:cNvCxnSpPr>
          <p:nvPr/>
        </p:nvCxnSpPr>
        <p:spPr>
          <a:xfrm>
            <a:off x="6035634" y="2377522"/>
            <a:ext cx="0" cy="187597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F56F60-BB07-F8B0-0CD6-02E49A9A9BF1}"/>
              </a:ext>
            </a:extLst>
          </p:cNvPr>
          <p:cNvCxnSpPr>
            <a:cxnSpLocks/>
          </p:cNvCxnSpPr>
          <p:nvPr/>
        </p:nvCxnSpPr>
        <p:spPr>
          <a:xfrm>
            <a:off x="4168858" y="2730667"/>
            <a:ext cx="0" cy="1655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CB8D425-3E6D-2EC3-F413-21228DD198BB}"/>
              </a:ext>
            </a:extLst>
          </p:cNvPr>
          <p:cNvCxnSpPr>
            <a:cxnSpLocks/>
          </p:cNvCxnSpPr>
          <p:nvPr/>
        </p:nvCxnSpPr>
        <p:spPr>
          <a:xfrm>
            <a:off x="6877050" y="2186567"/>
            <a:ext cx="0" cy="2362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E3AD333-9DA8-F17A-BB75-9FDCA48EB451}"/>
              </a:ext>
            </a:extLst>
          </p:cNvPr>
          <p:cNvCxnSpPr>
            <a:cxnSpLocks/>
          </p:cNvCxnSpPr>
          <p:nvPr/>
        </p:nvCxnSpPr>
        <p:spPr>
          <a:xfrm>
            <a:off x="5159334" y="1986542"/>
            <a:ext cx="0" cy="26289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A77941-2F66-227C-A4A3-2274039818FE}"/>
              </a:ext>
            </a:extLst>
          </p:cNvPr>
          <p:cNvSpPr txBox="1"/>
          <p:nvPr/>
        </p:nvSpPr>
        <p:spPr>
          <a:xfrm>
            <a:off x="185356" y="2859835"/>
            <a:ext cx="2580190"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Variables corresponding to the sensor data xml tags can be defined</a:t>
            </a:r>
          </a:p>
        </p:txBody>
      </p:sp>
      <p:sp>
        <p:nvSpPr>
          <p:cNvPr id="45" name="TextBox 44">
            <a:extLst>
              <a:ext uri="{FF2B5EF4-FFF2-40B4-BE49-F238E27FC236}">
                <a16:creationId xmlns:a16="http://schemas.microsoft.com/office/drawing/2014/main" id="{6D26E3CD-B7A1-70C0-3703-57FE2660E4D6}"/>
              </a:ext>
            </a:extLst>
          </p:cNvPr>
          <p:cNvSpPr txBox="1"/>
          <p:nvPr/>
        </p:nvSpPr>
        <p:spPr>
          <a:xfrm>
            <a:off x="9404268" y="2921168"/>
            <a:ext cx="2580190"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And given numerical types such as decimal or date time</a:t>
            </a:r>
          </a:p>
        </p:txBody>
      </p:sp>
      <p:sp>
        <p:nvSpPr>
          <p:cNvPr id="2" name="Slide Number Placeholder 1">
            <a:extLst>
              <a:ext uri="{FF2B5EF4-FFF2-40B4-BE49-F238E27FC236}">
                <a16:creationId xmlns:a16="http://schemas.microsoft.com/office/drawing/2014/main" id="{5F9DBB47-6999-8464-D769-7CF3DEFC29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3929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22A77941-2F66-227C-A4A3-2274039818FE}"/>
              </a:ext>
            </a:extLst>
          </p:cNvPr>
          <p:cNvSpPr txBox="1"/>
          <p:nvPr/>
        </p:nvSpPr>
        <p:spPr>
          <a:xfrm>
            <a:off x="8117205" y="161019"/>
            <a:ext cx="2009775" cy="224676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RDF conversion script reads column headers from the csv file to populate ontology types</a:t>
            </a:r>
          </a:p>
        </p:txBody>
      </p:sp>
      <p:sp>
        <p:nvSpPr>
          <p:cNvPr id="45" name="TextBox 44">
            <a:extLst>
              <a:ext uri="{FF2B5EF4-FFF2-40B4-BE49-F238E27FC236}">
                <a16:creationId xmlns:a16="http://schemas.microsoft.com/office/drawing/2014/main" id="{6D26E3CD-B7A1-70C0-3703-57FE2660E4D6}"/>
              </a:ext>
            </a:extLst>
          </p:cNvPr>
          <p:cNvSpPr txBox="1"/>
          <p:nvPr/>
        </p:nvSpPr>
        <p:spPr>
          <a:xfrm>
            <a:off x="215041" y="2305615"/>
            <a:ext cx="2624520" cy="224676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Functions from rdflib are then used to add the automatically generated IRIs to an ontology file, ensuring the IRIs bear relationships reflected in our diagrams.</a:t>
            </a:r>
          </a:p>
        </p:txBody>
      </p:sp>
      <p:pic>
        <p:nvPicPr>
          <p:cNvPr id="3" name="Picture 2">
            <a:extLst>
              <a:ext uri="{FF2B5EF4-FFF2-40B4-BE49-F238E27FC236}">
                <a16:creationId xmlns:a16="http://schemas.microsoft.com/office/drawing/2014/main" id="{765FB69B-5C32-65A2-DBFE-D615309358C1}"/>
              </a:ext>
            </a:extLst>
          </p:cNvPr>
          <p:cNvPicPr>
            <a:picLocks noChangeAspect="1"/>
          </p:cNvPicPr>
          <p:nvPr/>
        </p:nvPicPr>
        <p:blipFill rotWithShape="1">
          <a:blip r:embed="rId2"/>
          <a:srcRect l="13258"/>
          <a:stretch/>
        </p:blipFill>
        <p:spPr>
          <a:xfrm>
            <a:off x="101113" y="150896"/>
            <a:ext cx="7610233" cy="1133508"/>
          </a:xfrm>
          <a:prstGeom prst="rect">
            <a:avLst/>
          </a:prstGeom>
        </p:spPr>
      </p:pic>
      <p:pic>
        <p:nvPicPr>
          <p:cNvPr id="5" name="Picture 4">
            <a:extLst>
              <a:ext uri="{FF2B5EF4-FFF2-40B4-BE49-F238E27FC236}">
                <a16:creationId xmlns:a16="http://schemas.microsoft.com/office/drawing/2014/main" id="{0098FE86-D0F8-A710-25C3-296B67CA32BC}"/>
              </a:ext>
            </a:extLst>
          </p:cNvPr>
          <p:cNvPicPr>
            <a:picLocks noChangeAspect="1"/>
          </p:cNvPicPr>
          <p:nvPr/>
        </p:nvPicPr>
        <p:blipFill rotWithShape="1">
          <a:blip r:embed="rId3"/>
          <a:srcRect l="9900"/>
          <a:stretch/>
        </p:blipFill>
        <p:spPr>
          <a:xfrm>
            <a:off x="3085685" y="2911524"/>
            <a:ext cx="9082838" cy="1034952"/>
          </a:xfrm>
          <a:prstGeom prst="rect">
            <a:avLst/>
          </a:prstGeom>
        </p:spPr>
      </p:pic>
      <p:pic>
        <p:nvPicPr>
          <p:cNvPr id="10" name="Picture 9">
            <a:extLst>
              <a:ext uri="{FF2B5EF4-FFF2-40B4-BE49-F238E27FC236}">
                <a16:creationId xmlns:a16="http://schemas.microsoft.com/office/drawing/2014/main" id="{C30BC716-B802-CB12-7D01-9A9EEE696236}"/>
              </a:ext>
            </a:extLst>
          </p:cNvPr>
          <p:cNvPicPr>
            <a:picLocks noChangeAspect="1"/>
          </p:cNvPicPr>
          <p:nvPr/>
        </p:nvPicPr>
        <p:blipFill>
          <a:blip r:embed="rId4"/>
          <a:stretch>
            <a:fillRect/>
          </a:stretch>
        </p:blipFill>
        <p:spPr>
          <a:xfrm>
            <a:off x="215041" y="5188029"/>
            <a:ext cx="7496305" cy="1519075"/>
          </a:xfrm>
          <a:prstGeom prst="rect">
            <a:avLst/>
          </a:prstGeom>
        </p:spPr>
      </p:pic>
      <p:sp>
        <p:nvSpPr>
          <p:cNvPr id="11" name="TextBox 10">
            <a:extLst>
              <a:ext uri="{FF2B5EF4-FFF2-40B4-BE49-F238E27FC236}">
                <a16:creationId xmlns:a16="http://schemas.microsoft.com/office/drawing/2014/main" id="{608C01C8-08FE-6184-1D2B-52540899024D}"/>
              </a:ext>
            </a:extLst>
          </p:cNvPr>
          <p:cNvSpPr txBox="1"/>
          <p:nvPr/>
        </p:nvSpPr>
        <p:spPr>
          <a:xfrm>
            <a:off x="8620125" y="4911877"/>
            <a:ext cx="3211932" cy="132343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For example, an instance of Geographic Region will have latitude, longitude, and altitude values</a:t>
            </a:r>
          </a:p>
        </p:txBody>
      </p:sp>
      <p:sp>
        <p:nvSpPr>
          <p:cNvPr id="2" name="Slide Number Placeholder 1">
            <a:extLst>
              <a:ext uri="{FF2B5EF4-FFF2-40B4-BE49-F238E27FC236}">
                <a16:creationId xmlns:a16="http://schemas.microsoft.com/office/drawing/2014/main" id="{63F906FA-11CF-65C2-E6BB-6FAB468FFF4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28326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6690731" y="2255428"/>
            <a:ext cx="2176283" cy="133728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283EB843-CEEE-1756-2910-6E6C9185035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620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30534-0929-DEB5-3A42-A17DD76D3F39}"/>
              </a:ext>
            </a:extLst>
          </p:cNvPr>
          <p:cNvPicPr>
            <a:picLocks noChangeAspect="1"/>
          </p:cNvPicPr>
          <p:nvPr/>
        </p:nvPicPr>
        <p:blipFill>
          <a:blip r:embed="rId2"/>
          <a:stretch>
            <a:fillRect/>
          </a:stretch>
        </p:blipFill>
        <p:spPr>
          <a:xfrm>
            <a:off x="2844027" y="159213"/>
            <a:ext cx="9208817" cy="5431962"/>
          </a:xfrm>
          <a:prstGeom prst="rect">
            <a:avLst/>
          </a:prstGeom>
        </p:spPr>
      </p:pic>
      <p:sp>
        <p:nvSpPr>
          <p:cNvPr id="5" name="TextBox 4">
            <a:extLst>
              <a:ext uri="{FF2B5EF4-FFF2-40B4-BE49-F238E27FC236}">
                <a16:creationId xmlns:a16="http://schemas.microsoft.com/office/drawing/2014/main" id="{C484941A-D2AF-4353-5EAF-D15650EB6235}"/>
              </a:ext>
            </a:extLst>
          </p:cNvPr>
          <p:cNvSpPr txBox="1"/>
          <p:nvPr/>
        </p:nvSpPr>
        <p:spPr>
          <a:xfrm>
            <a:off x="104602" y="828480"/>
            <a:ext cx="2571750" cy="4093428"/>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conversion script outputs valid RDF, and has enriched the sensor data with ontological relationships relevant to addressing the competency question.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RDF conversion script output can be viewed in standard ontology editors, such as Protégé. </a:t>
            </a:r>
          </a:p>
        </p:txBody>
      </p:sp>
      <p:sp>
        <p:nvSpPr>
          <p:cNvPr id="8" name="Arrow: Right 7">
            <a:extLst>
              <a:ext uri="{FF2B5EF4-FFF2-40B4-BE49-F238E27FC236}">
                <a16:creationId xmlns:a16="http://schemas.microsoft.com/office/drawing/2014/main" id="{5EE34085-261B-D643-9A79-B5F4571DBE6D}"/>
              </a:ext>
            </a:extLst>
          </p:cNvPr>
          <p:cNvSpPr/>
          <p:nvPr/>
        </p:nvSpPr>
        <p:spPr>
          <a:xfrm rot="16200000">
            <a:off x="3034492" y="5205291"/>
            <a:ext cx="1382446" cy="322770"/>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8B42C932-F910-05B0-46F2-72DE01FB981E}"/>
              </a:ext>
            </a:extLst>
          </p:cNvPr>
          <p:cNvSpPr/>
          <p:nvPr/>
        </p:nvSpPr>
        <p:spPr>
          <a:xfrm rot="16200000">
            <a:off x="3841290" y="5205292"/>
            <a:ext cx="1382446" cy="322769"/>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row: Right 9">
            <a:extLst>
              <a:ext uri="{FF2B5EF4-FFF2-40B4-BE49-F238E27FC236}">
                <a16:creationId xmlns:a16="http://schemas.microsoft.com/office/drawing/2014/main" id="{085CE7D9-DB40-C5AC-AEFB-EF18581F52C7}"/>
              </a:ext>
            </a:extLst>
          </p:cNvPr>
          <p:cNvSpPr/>
          <p:nvPr/>
        </p:nvSpPr>
        <p:spPr>
          <a:xfrm rot="16200000">
            <a:off x="2293228" y="5122149"/>
            <a:ext cx="1544370" cy="327130"/>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6FA6A7D-FBCF-ABDC-E3B4-BB6E3CF45BDA}"/>
              </a:ext>
            </a:extLst>
          </p:cNvPr>
          <p:cNvSpPr txBox="1"/>
          <p:nvPr/>
        </p:nvSpPr>
        <p:spPr>
          <a:xfrm>
            <a:off x="2386548" y="6172198"/>
            <a:ext cx="2678334" cy="40011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subject  predicate  object</a:t>
            </a:r>
          </a:p>
        </p:txBody>
      </p:sp>
      <p:sp>
        <p:nvSpPr>
          <p:cNvPr id="2" name="Slide Number Placeholder 1">
            <a:extLst>
              <a:ext uri="{FF2B5EF4-FFF2-40B4-BE49-F238E27FC236}">
                <a16:creationId xmlns:a16="http://schemas.microsoft.com/office/drawing/2014/main" id="{F98B5E46-32B5-94AC-C8C3-872226555BD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12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642E8-51BA-79A0-130A-4649301434D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3F9C6E-FC3A-CAEF-9FEB-E3298BE0E856}"/>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45F24233-0586-EA44-99C2-E26DC30F5375}" type="slidenum">
              <a:rPr lang="en-US"/>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200" b="0" i="0" u="none" strike="noStrike" kern="0" cap="none" spc="0" normalizeH="0" baseline="0" noProof="0">
              <a:ln>
                <a:noFill/>
              </a:ln>
              <a:solidFill>
                <a:srgbClr val="888888"/>
              </a:solidFill>
              <a:effectLst/>
              <a:uLnTx/>
              <a:uFillTx/>
              <a:latin typeface="Garamond"/>
              <a:ea typeface="+mn-ea"/>
              <a:cs typeface="+mn-cs"/>
              <a:sym typeface="Garamond"/>
            </a:endParaRPr>
          </a:p>
        </p:txBody>
      </p:sp>
      <p:pic>
        <p:nvPicPr>
          <p:cNvPr id="7" name="Picture 6" descr="Diagram&#10;&#10;Description automatically generated">
            <a:extLst>
              <a:ext uri="{FF2B5EF4-FFF2-40B4-BE49-F238E27FC236}">
                <a16:creationId xmlns:a16="http://schemas.microsoft.com/office/drawing/2014/main" id="{B9286A6F-FF52-89F7-9877-F7D2AFF082FE}"/>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91885" y="911236"/>
            <a:ext cx="11608230" cy="5035528"/>
          </a:xfrm>
          <a:prstGeom prst="rect">
            <a:avLst/>
          </a:prstGeom>
          <a:ln>
            <a:solidFill>
              <a:schemeClr val="tx1"/>
            </a:solidFill>
          </a:ln>
        </p:spPr>
      </p:pic>
    </p:spTree>
    <p:extLst>
      <p:ext uri="{BB962C8B-B14F-4D97-AF65-F5344CB8AC3E}">
        <p14:creationId xmlns:p14="http://schemas.microsoft.com/office/powerpoint/2010/main" val="308292633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528626-7390-A45F-5E38-2D9499E670FA}"/>
              </a:ext>
            </a:extLst>
          </p:cNvPr>
          <p:cNvPicPr>
            <a:picLocks noChangeAspect="1"/>
          </p:cNvPicPr>
          <p:nvPr/>
        </p:nvPicPr>
        <p:blipFill>
          <a:blip r:embed="rId2"/>
          <a:stretch>
            <a:fillRect/>
          </a:stretch>
        </p:blipFill>
        <p:spPr>
          <a:xfrm>
            <a:off x="5625760" y="1231431"/>
            <a:ext cx="6254299" cy="1257409"/>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5BB70C8B-9C95-2005-4D1D-E14385A85595}"/>
              </a:ext>
            </a:extLst>
          </p:cNvPr>
          <p:cNvPicPr>
            <a:picLocks noChangeAspect="1"/>
          </p:cNvPicPr>
          <p:nvPr/>
        </p:nvPicPr>
        <p:blipFill rotWithShape="1">
          <a:blip r:embed="rId3"/>
          <a:srcRect l="38983"/>
          <a:stretch/>
        </p:blipFill>
        <p:spPr>
          <a:xfrm>
            <a:off x="5625760" y="3079228"/>
            <a:ext cx="6254299" cy="116398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72DC0985-DC91-CC5F-8C1B-0022D41A5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04" y="1313202"/>
            <a:ext cx="3286335" cy="1093865"/>
          </a:xfrm>
          <a:prstGeom prst="rect">
            <a:avLst/>
          </a:prstGeom>
          <a:ln>
            <a:solidFill>
              <a:schemeClr val="bg2">
                <a:lumMod val="50000"/>
              </a:schemeClr>
            </a:solidFill>
          </a:ln>
        </p:spPr>
      </p:pic>
      <p:sp>
        <p:nvSpPr>
          <p:cNvPr id="9" name="Arrow: Right 8">
            <a:extLst>
              <a:ext uri="{FF2B5EF4-FFF2-40B4-BE49-F238E27FC236}">
                <a16:creationId xmlns:a16="http://schemas.microsoft.com/office/drawing/2014/main" id="{92ED914D-9DBC-0535-7769-A592AA351791}"/>
              </a:ext>
            </a:extLst>
          </p:cNvPr>
          <p:cNvSpPr/>
          <p:nvPr/>
        </p:nvSpPr>
        <p:spPr>
          <a:xfrm>
            <a:off x="4079085" y="1657304"/>
            <a:ext cx="1460329" cy="202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EE2FA01B-9CB9-6E7F-46E0-E1AC4C099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409" y="2667875"/>
            <a:ext cx="3382206" cy="2520075"/>
          </a:xfrm>
          <a:prstGeom prst="rect">
            <a:avLst/>
          </a:prstGeom>
          <a:ln>
            <a:solidFill>
              <a:schemeClr val="bg2">
                <a:lumMod val="50000"/>
              </a:schemeClr>
            </a:solidFill>
          </a:ln>
        </p:spPr>
      </p:pic>
      <p:sp>
        <p:nvSpPr>
          <p:cNvPr id="12" name="Arrow: Right 11">
            <a:extLst>
              <a:ext uri="{FF2B5EF4-FFF2-40B4-BE49-F238E27FC236}">
                <a16:creationId xmlns:a16="http://schemas.microsoft.com/office/drawing/2014/main" id="{94C2FBF6-BA56-319C-66E3-8746D4521F89}"/>
              </a:ext>
            </a:extLst>
          </p:cNvPr>
          <p:cNvSpPr/>
          <p:nvPr/>
        </p:nvSpPr>
        <p:spPr>
          <a:xfrm>
            <a:off x="4079084" y="3559805"/>
            <a:ext cx="1460329" cy="202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463AB89-97E1-934A-3967-34069B0E0738}"/>
              </a:ext>
            </a:extLst>
          </p:cNvPr>
          <p:cNvSpPr txBox="1"/>
          <p:nvPr/>
        </p:nvSpPr>
        <p:spPr>
          <a:xfrm>
            <a:off x="2151720" y="161726"/>
            <a:ext cx="7888560" cy="707886"/>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Protégé allows visual verification that our conversion process aligns with our diagrammed ontology representations</a:t>
            </a:r>
          </a:p>
        </p:txBody>
      </p:sp>
      <p:sp>
        <p:nvSpPr>
          <p:cNvPr id="15" name="TextBox 14">
            <a:extLst>
              <a:ext uri="{FF2B5EF4-FFF2-40B4-BE49-F238E27FC236}">
                <a16:creationId xmlns:a16="http://schemas.microsoft.com/office/drawing/2014/main" id="{376A113A-0B4E-E20B-B3C3-76F23E81CBB2}"/>
              </a:ext>
            </a:extLst>
          </p:cNvPr>
          <p:cNvSpPr txBox="1"/>
          <p:nvPr/>
        </p:nvSpPr>
        <p:spPr>
          <a:xfrm>
            <a:off x="2151720" y="5544798"/>
            <a:ext cx="7888560"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Protégé also facilitates the use of automated reasoners which can be used to uncover implicit relationships or infer unexpected consequences from the ontological relationships.</a:t>
            </a:r>
          </a:p>
        </p:txBody>
      </p:sp>
      <p:sp>
        <p:nvSpPr>
          <p:cNvPr id="2" name="Slide Number Placeholder 1">
            <a:extLst>
              <a:ext uri="{FF2B5EF4-FFF2-40B4-BE49-F238E27FC236}">
                <a16:creationId xmlns:a16="http://schemas.microsoft.com/office/drawing/2014/main" id="{741E035F-3F3B-0903-C655-9E6565E33A3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4725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8867018" y="2260822"/>
            <a:ext cx="2176283" cy="133728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02E712B-A855-FC27-AD61-93863041EE3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08887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4053-83E5-7C17-36D7-2DEAB098A2D4}"/>
              </a:ext>
            </a:extLst>
          </p:cNvPr>
          <p:cNvSpPr>
            <a:spLocks noGrp="1"/>
          </p:cNvSpPr>
          <p:nvPr>
            <p:ph type="title"/>
          </p:nvPr>
        </p:nvSpPr>
        <p:spPr/>
        <p:txBody>
          <a:bodyPr/>
          <a:lstStyle/>
          <a:p>
            <a:r>
              <a:rPr lang="en-US"/>
              <a:t>SPARQL </a:t>
            </a:r>
          </a:p>
        </p:txBody>
      </p:sp>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838200" y="1825624"/>
            <a:ext cx="10515600" cy="4899025"/>
          </a:xfrm>
        </p:spPr>
        <p:txBody>
          <a:bodyPr>
            <a:normAutofit lnSpcReduction="10000"/>
          </a:bodyPr>
          <a:lstStyle/>
          <a:p>
            <a:r>
              <a:rPr lang="en-US"/>
              <a:t>Protégé also provides an environment to query the ontology for information, for example, by using SPARQL queries</a:t>
            </a:r>
          </a:p>
          <a:p>
            <a:endParaRPr lang="en-US"/>
          </a:p>
          <a:p>
            <a:r>
              <a:rPr lang="en-US"/>
              <a:t>SPARQL is a query language used to extract information from data stored as RDF, the results of which can be used to further enrich data</a:t>
            </a:r>
          </a:p>
          <a:p>
            <a:endParaRPr lang="en-US"/>
          </a:p>
          <a:p>
            <a:r>
              <a:rPr lang="en-US"/>
              <a:t>Once an RDF database is updated with sensor data concerning a drone at distinct geographical locations at distinct times, SPARQL can be used to check the competency question:</a:t>
            </a:r>
          </a:p>
          <a:p>
            <a:pPr marL="0" indent="0">
              <a:buNone/>
            </a:pPr>
            <a:endParaRPr lang="en-US"/>
          </a:p>
          <a:p>
            <a:pPr marL="0" indent="0" algn="ctr">
              <a:buNone/>
            </a:pPr>
            <a:r>
              <a:rPr lang="en-US" b="1" i="1">
                <a:solidFill>
                  <a:srgbClr val="FF0000"/>
                </a:solidFill>
              </a:rPr>
              <a:t>Has a drone crossed a US-MX border? </a:t>
            </a:r>
          </a:p>
          <a:p>
            <a:pPr marL="0" indent="0">
              <a:buNone/>
            </a:pPr>
            <a:endParaRPr lang="en-US"/>
          </a:p>
          <a:p>
            <a:pPr marL="0" indent="0" algn="ctr">
              <a:buNone/>
            </a:pPr>
            <a:endParaRPr lang="en-US"/>
          </a:p>
        </p:txBody>
      </p:sp>
      <p:sp>
        <p:nvSpPr>
          <p:cNvPr id="4" name="Slide Number Placeholder 3">
            <a:extLst>
              <a:ext uri="{FF2B5EF4-FFF2-40B4-BE49-F238E27FC236}">
                <a16:creationId xmlns:a16="http://schemas.microsoft.com/office/drawing/2014/main" id="{6DB8BA91-2054-42C9-9094-1EEF6B19491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451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581024" y="182880"/>
            <a:ext cx="11144250" cy="6675120"/>
          </a:xfrm>
        </p:spPr>
        <p:txBody>
          <a:bodyPr>
            <a:normAutofit/>
          </a:bodyPr>
          <a:lstStyle/>
          <a:p>
            <a:pPr marL="0" indent="0">
              <a:buNone/>
            </a:pPr>
            <a:r>
              <a:rPr lang="en-US" sz="2000" b="0">
                <a:solidFill>
                  <a:srgbClr val="7030A0"/>
                </a:solidFill>
                <a:effectLst/>
              </a:rPr>
              <a:t>SELECT</a:t>
            </a:r>
            <a:r>
              <a:rPr lang="en-US" sz="2000" b="0">
                <a:solidFill>
                  <a:srgbClr val="D4D4D4"/>
                </a:solidFill>
                <a:effectLst/>
              </a:rPr>
              <a:t> </a:t>
            </a:r>
            <a:r>
              <a:rPr lang="en-US" sz="2000" b="0">
                <a:effectLst/>
              </a:rPr>
              <a:t>?lat1 ?lon1 ?alt1 ?lat2 ?lon2 ?alt2 ?</a:t>
            </a:r>
            <a:r>
              <a:rPr lang="en-US" sz="2000"/>
              <a:t>time1 ?time</a:t>
            </a:r>
            <a:r>
              <a:rPr lang="en-US" sz="2000" b="0">
                <a:effectLst/>
              </a:rPr>
              <a:t>2</a:t>
            </a:r>
            <a:br>
              <a:rPr lang="en-US" sz="2000" b="0">
                <a:solidFill>
                  <a:srgbClr val="D4D4D4"/>
                </a:solidFill>
                <a:effectLst/>
              </a:rPr>
            </a:br>
            <a:r>
              <a:rPr lang="en-US" sz="2000" b="0">
                <a:solidFill>
                  <a:srgbClr val="7030A0"/>
                </a:solidFill>
                <a:effectLst/>
              </a:rPr>
              <a:t>WHERE</a:t>
            </a:r>
            <a:r>
              <a:rPr lang="en-US" sz="2000" b="0">
                <a:solidFill>
                  <a:srgbClr val="D4D4D4"/>
                </a:solidFill>
                <a:effectLst/>
              </a:rPr>
              <a:t> </a:t>
            </a:r>
            <a:r>
              <a:rPr lang="en-US" sz="2000" b="0">
                <a:effectLst/>
              </a:rPr>
              <a:t>{</a:t>
            </a:r>
            <a:br>
              <a:rPr lang="en-US" sz="2000" b="0">
                <a:effectLst/>
              </a:rPr>
            </a:br>
            <a:r>
              <a:rPr lang="en-US" sz="2000" b="0">
                <a:effectLst/>
              </a:rPr>
              <a:t>    ?drone </a:t>
            </a:r>
            <a:r>
              <a:rPr lang="en-US" sz="2000" b="0">
                <a:solidFill>
                  <a:srgbClr val="569CD6"/>
                </a:solidFill>
                <a:effectLst/>
              </a:rPr>
              <a:t>rdf:</a:t>
            </a:r>
            <a:r>
              <a:rPr lang="en-US" sz="2000" b="0">
                <a:solidFill>
                  <a:schemeClr val="accent1">
                    <a:lumMod val="75000"/>
                  </a:schemeClr>
                </a:solidFill>
                <a:effectLst/>
              </a:rPr>
              <a:t>type</a:t>
            </a: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DEMO_0001440</a:t>
            </a:r>
            <a:r>
              <a:rPr lang="en-US" sz="2000" b="0">
                <a:solidFill>
                  <a:srgbClr val="D4D4D4"/>
                </a:solidFill>
                <a:effectLst/>
              </a:rPr>
              <a:t> </a:t>
            </a:r>
            <a:r>
              <a:rPr lang="en-US" sz="2000">
                <a:solidFill>
                  <a:srgbClr val="D4D4D4"/>
                </a:solidFill>
              </a:rPr>
              <a:t>;</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a:solidFill>
                  <a:schemeClr val="accent1">
                    <a:lumMod val="75000"/>
                  </a:schemeClr>
                </a:solidFill>
              </a:rPr>
              <a:t>RO_0000056</a:t>
            </a:r>
            <a:r>
              <a:rPr lang="en-US" sz="2000" b="0">
                <a:solidFill>
                  <a:schemeClr val="accent1">
                    <a:lumMod val="75000"/>
                  </a:schemeClr>
                </a:solidFill>
                <a:effectLst/>
              </a:rPr>
              <a:t> </a:t>
            </a:r>
            <a:r>
              <a:rPr lang="en-US" sz="2000" b="0">
                <a:effectLst/>
              </a:rPr>
              <a:t>?motion_process .</a:t>
            </a:r>
            <a:br>
              <a:rPr lang="en-US" sz="2000" b="0">
                <a:effectLst/>
              </a:rPr>
            </a:br>
            <a:r>
              <a:rPr lang="en-US" sz="2000" b="0">
                <a:effectLst/>
              </a:rPr>
              <a:t>    ?motion_process </a:t>
            </a:r>
            <a:r>
              <a:rPr lang="en-US" sz="2000" b="0">
                <a:solidFill>
                  <a:srgbClr val="569CD6"/>
                </a:solidFill>
                <a:effectLst/>
              </a:rPr>
              <a:t>bfo:</a:t>
            </a:r>
            <a:r>
              <a:rPr lang="en-US" sz="2000">
                <a:solidFill>
                  <a:schemeClr val="accent1">
                    <a:lumMod val="75000"/>
                  </a:schemeClr>
                </a:solidFill>
              </a:rPr>
              <a:t>BFO_0000130</a:t>
            </a:r>
            <a:r>
              <a:rPr lang="en-US" sz="2000" b="0">
                <a:solidFill>
                  <a:schemeClr val="accent1">
                    <a:lumMod val="75000"/>
                  </a:schemeClr>
                </a:solidFill>
                <a:effectLst/>
              </a:rPr>
              <a:t> </a:t>
            </a:r>
            <a:r>
              <a:rPr lang="en-US" sz="2000" b="0">
                <a:effectLst/>
              </a:rPr>
              <a:t>?spt .</a:t>
            </a:r>
            <a:br>
              <a:rPr lang="en-US" sz="2000" b="0">
                <a:solidFill>
                  <a:srgbClr val="D4D4D4"/>
                </a:solidFill>
                <a:effectLst/>
              </a:rPr>
            </a:br>
            <a:r>
              <a:rPr lang="en-US" sz="2000" b="0">
                <a:solidFill>
                  <a:srgbClr val="D4D4D4"/>
                </a:solidFill>
                <a:effectLst/>
              </a:rPr>
              <a:t>    </a:t>
            </a:r>
            <a:r>
              <a:rPr lang="en-US" sz="2000" b="0">
                <a:effectLst/>
              </a:rPr>
              <a:t>?spt </a:t>
            </a:r>
            <a:r>
              <a:rPr lang="en-US" sz="2000" b="0">
                <a:solidFill>
                  <a:srgbClr val="569CD6"/>
                </a:solidFill>
                <a:effectLst/>
              </a:rPr>
              <a:t>bfo:</a:t>
            </a:r>
            <a:r>
              <a:rPr lang="en-US" sz="2000">
                <a:solidFill>
                  <a:schemeClr val="accent1">
                    <a:lumMod val="75000"/>
                  </a:schemeClr>
                </a:solidFill>
              </a:rPr>
              <a:t>BFO_0000051</a:t>
            </a:r>
            <a:r>
              <a:rPr lang="en-US" sz="2000" b="0">
                <a:solidFill>
                  <a:schemeClr val="accent1">
                    <a:lumMod val="75000"/>
                  </a:schemeClr>
                </a:solidFill>
                <a:effectLst/>
              </a:rPr>
              <a:t> </a:t>
            </a:r>
            <a:r>
              <a:rPr lang="en-US" sz="2000" b="0">
                <a:effectLst/>
              </a:rPr>
              <a:t>?spt1 ;</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b="0">
                <a:solidFill>
                  <a:schemeClr val="accent1">
                    <a:lumMod val="75000"/>
                  </a:schemeClr>
                </a:solidFill>
                <a:effectLst/>
              </a:rPr>
              <a:t>BFO_0000051</a:t>
            </a:r>
            <a:r>
              <a:rPr lang="en-US" sz="2000" b="0">
                <a:effectLst/>
              </a:rPr>
              <a:t>?spt2 .</a:t>
            </a:r>
            <a:br>
              <a:rPr lang="en-US" sz="2000" b="0">
                <a:solidFill>
                  <a:srgbClr val="D4D4D4"/>
                </a:solidFill>
                <a:effectLst/>
              </a:rPr>
            </a:br>
            <a:r>
              <a:rPr lang="en-US" sz="2000" b="0">
                <a:solidFill>
                  <a:srgbClr val="D4D4D4"/>
                </a:solidFill>
                <a:effectLst/>
              </a:rPr>
              <a:t>    </a:t>
            </a:r>
            <a:r>
              <a:rPr lang="en-US" sz="2000" b="0">
                <a:effectLst/>
              </a:rPr>
              <a:t>?spt1 </a:t>
            </a:r>
            <a:r>
              <a:rPr lang="en-US" sz="2000" b="0">
                <a:solidFill>
                  <a:srgbClr val="569CD6"/>
                </a:solidFill>
                <a:effectLst/>
              </a:rPr>
              <a:t>ex:</a:t>
            </a:r>
            <a:r>
              <a:rPr lang="en-US" sz="2000" b="0">
                <a:solidFill>
                  <a:schemeClr val="accent1">
                    <a:lumMod val="75000"/>
                  </a:schemeClr>
                </a:solidFill>
                <a:effectLst/>
              </a:rPr>
              <a:t>DEMO_0001438</a:t>
            </a:r>
            <a:r>
              <a:rPr lang="en-US" sz="2000" b="0">
                <a:effectLst/>
              </a:rPr>
              <a:t> ?geo1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?interval1 .</a:t>
            </a:r>
            <a:br>
              <a:rPr lang="en-US" sz="2000" b="0">
                <a:solidFill>
                  <a:srgbClr val="D4D4D4"/>
                </a:solidFill>
                <a:effectLst/>
              </a:rPr>
            </a:br>
            <a:r>
              <a:rPr lang="en-US" sz="2000" b="0">
                <a:solidFill>
                  <a:srgbClr val="D4D4D4"/>
                </a:solidFill>
                <a:effectLst/>
              </a:rPr>
              <a:t>    </a:t>
            </a:r>
            <a:r>
              <a:rPr lang="en-US" sz="2000" b="0">
                <a:effectLst/>
              </a:rPr>
              <a:t>?spt2 </a:t>
            </a:r>
            <a:r>
              <a:rPr lang="en-US" sz="2000" b="0">
                <a:solidFill>
                  <a:srgbClr val="569CD6"/>
                </a:solidFill>
                <a:effectLst/>
              </a:rPr>
              <a:t>ex:</a:t>
            </a:r>
            <a:r>
              <a:rPr lang="en-US" sz="2000" b="0">
                <a:solidFill>
                  <a:schemeClr val="accent1">
                    <a:lumMod val="75000"/>
                  </a:schemeClr>
                </a:solidFill>
                <a:effectLst/>
              </a:rPr>
              <a:t> DEMO_0001438</a:t>
            </a:r>
            <a:r>
              <a:rPr lang="en-US" sz="2000" b="0">
                <a:effectLst/>
              </a:rPr>
              <a:t>? geo2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?interval2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?alt1 .</a:t>
            </a:r>
            <a:br>
              <a:rPr lang="en-US" sz="2000" b="0">
                <a:solidFill>
                  <a:srgbClr val="D4D4D4"/>
                </a:solidFill>
                <a:effectLst/>
              </a:rPr>
            </a:br>
            <a:r>
              <a:rPr lang="en-US" sz="2000" b="0">
                <a:solidFill>
                  <a:srgbClr val="D4D4D4"/>
                </a:solidFill>
                <a:effectLst/>
              </a:rPr>
              <a:t>    </a:t>
            </a:r>
            <a:r>
              <a:rPr lang="en-US" sz="2000" b="0">
                <a:effectLst/>
              </a:rPr>
              <a:t>?interval1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?time1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?lat2 ;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?alt2 .</a:t>
            </a:r>
            <a:br>
              <a:rPr lang="en-US" sz="2000" b="0">
                <a:effectLst/>
              </a:rPr>
            </a:br>
            <a:r>
              <a:rPr lang="en-US" sz="2000" b="0">
                <a:effectLst/>
              </a:rPr>
              <a:t>    ?interval2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?time2 .</a:t>
            </a:r>
            <a:br>
              <a:rPr lang="en-US" sz="2000" b="0">
                <a:solidFill>
                  <a:srgbClr val="D4D4D4"/>
                </a:solidFill>
                <a:effectLst/>
              </a:rPr>
            </a:br>
            <a:br>
              <a:rPr lang="en-US" sz="2000">
                <a:solidFill>
                  <a:srgbClr val="D4D4D4"/>
                </a:solidFill>
              </a:rPr>
            </a:br>
            <a:r>
              <a:rPr lang="en-US" sz="2000" b="0">
                <a:solidFill>
                  <a:srgbClr val="7030A0"/>
                </a:solidFill>
                <a:effectLst/>
              </a:rPr>
              <a:t>FILTER</a:t>
            </a:r>
            <a:r>
              <a:rPr lang="en-US" sz="2000" b="0">
                <a:effectLst/>
              </a:rPr>
              <a:t>(</a:t>
            </a:r>
            <a:r>
              <a:rPr lang="en-US" sz="2000" b="0">
                <a:solidFill>
                  <a:srgbClr val="569CD6"/>
                </a:solidFill>
                <a:effectLst/>
              </a:rPr>
              <a:t>trc</a:t>
            </a:r>
            <a:r>
              <a:rPr lang="en-US" sz="2000">
                <a:solidFill>
                  <a:srgbClr val="569CD6"/>
                </a:solidFill>
              </a:rPr>
              <a:t>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(AZ_border_side, ?lat1, ?lon1, ?alt1)=</a:t>
            </a:r>
            <a:r>
              <a:rPr lang="en-US" sz="2000" b="0">
                <a:solidFill>
                  <a:srgbClr val="7030A0"/>
                </a:solidFill>
                <a:effectLst/>
              </a:rPr>
              <a:t>true</a:t>
            </a:r>
            <a:r>
              <a:rPr lang="en-US" sz="2000" b="0">
                <a:solidFill>
                  <a:srgbClr val="D4D4D4"/>
                </a:solidFill>
                <a:effectLst/>
              </a:rPr>
              <a:t> </a:t>
            </a:r>
            <a:r>
              <a:rPr lang="en-US" sz="2000" b="0">
                <a:solidFill>
                  <a:schemeClr val="accent6">
                    <a:lumMod val="75000"/>
                  </a:schemeClr>
                </a:solidFill>
                <a:effectLst/>
              </a:rPr>
              <a:t>&amp;&amp;</a:t>
            </a:r>
            <a:br>
              <a:rPr lang="en-US" sz="2000">
                <a:solidFill>
                  <a:srgbClr val="D4D4D4"/>
                </a:solidFill>
              </a:rPr>
            </a:br>
            <a:r>
              <a:rPr lang="en-US" sz="2000" b="0">
                <a:solidFill>
                  <a:srgbClr val="D4D4D4"/>
                </a:solidFill>
                <a:effectLst/>
              </a:rPr>
              <a:t>              </a:t>
            </a:r>
            <a:r>
              <a:rPr lang="en-US" sz="2000" b="0">
                <a:solidFill>
                  <a:srgbClr val="569CD6"/>
                </a:solidFill>
                <a:effectLst/>
              </a:rPr>
              <a:t>t</a:t>
            </a:r>
            <a:r>
              <a:rPr lang="en-US" sz="2000">
                <a:solidFill>
                  <a:srgbClr val="569CD6"/>
                </a:solidFill>
              </a:rPr>
              <a:t>rck_fnct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(MX_border_side, ?lat2, ?lon2, ?alt2)=</a:t>
            </a:r>
            <a:r>
              <a:rPr lang="en-US" sz="2000" b="0">
                <a:solidFill>
                  <a:srgbClr val="7030A0"/>
                </a:solidFill>
                <a:effectLst/>
              </a:rPr>
              <a:t>true </a:t>
            </a:r>
            <a:r>
              <a:rPr lang="en-US" sz="2000" b="0">
                <a:solidFill>
                  <a:schemeClr val="accent6">
                    <a:lumMod val="75000"/>
                  </a:schemeClr>
                </a:solidFill>
                <a:effectLst/>
              </a:rPr>
              <a:t>&amp;&amp;</a:t>
            </a:r>
            <a:br>
              <a:rPr lang="en-US" sz="2000" b="0">
                <a:solidFill>
                  <a:schemeClr val="accent6">
                    <a:lumMod val="75000"/>
                  </a:schemeClr>
                </a:solidFill>
                <a:effectLst/>
              </a:rPr>
            </a:br>
            <a:r>
              <a:rPr lang="en-US" sz="2000" b="0">
                <a:solidFill>
                  <a:schemeClr val="accent6">
                    <a:lumMod val="75000"/>
                  </a:schemeClr>
                </a:solidFill>
                <a:effectLst/>
              </a:rPr>
              <a:t>              </a:t>
            </a:r>
            <a:r>
              <a:rPr lang="en-US" sz="2000">
                <a:solidFill>
                  <a:srgbClr val="569CD6"/>
                </a:solidFill>
              </a:rPr>
              <a:t>intv_fnct</a:t>
            </a:r>
            <a:r>
              <a:rPr lang="en-US" sz="2000" b="0">
                <a:solidFill>
                  <a:srgbClr val="569CD6"/>
                </a:solidFill>
                <a:effectLst/>
              </a:rPr>
              <a:t>:</a:t>
            </a:r>
            <a:r>
              <a:rPr lang="en-US" sz="2000" b="0">
                <a:solidFill>
                  <a:schemeClr val="accent1">
                    <a:lumMod val="75000"/>
                  </a:schemeClr>
                </a:solidFill>
                <a:effectLst/>
              </a:rPr>
              <a:t>connected_interval</a:t>
            </a:r>
            <a:r>
              <a:rPr lang="en-US" sz="2000" b="0">
                <a:effectLst/>
              </a:rPr>
              <a:t>(?lat1, ?lon1, ?alt1, ?interval1, ?lat2, ?lon2, ?alt2, interval2)=</a:t>
            </a:r>
            <a:r>
              <a:rPr lang="en-US" sz="2000" b="0">
                <a:solidFill>
                  <a:srgbClr val="7030A0"/>
                </a:solidFill>
                <a:effectLst/>
              </a:rPr>
              <a:t>true</a:t>
            </a:r>
            <a:r>
              <a:rPr lang="en-US" sz="2000" b="0">
                <a:solidFill>
                  <a:srgbClr val="D4D4D4"/>
                </a:solidFill>
                <a:effectLst/>
              </a:rPr>
              <a:t> </a:t>
            </a:r>
            <a:r>
              <a:rPr lang="en-US" sz="2000" b="0">
                <a:effectLst/>
              </a:rPr>
              <a:t>)}</a:t>
            </a:r>
          </a:p>
          <a:p>
            <a:pPr marL="0" indent="0">
              <a:buNone/>
            </a:pPr>
            <a:endParaRPr lang="en-US"/>
          </a:p>
          <a:p>
            <a:pPr marL="0" indent="0" algn="ctr">
              <a:buNone/>
            </a:pPr>
            <a:endParaRPr lang="en-US"/>
          </a:p>
        </p:txBody>
      </p:sp>
      <p:sp>
        <p:nvSpPr>
          <p:cNvPr id="7" name="TextBox 6">
            <a:extLst>
              <a:ext uri="{FF2B5EF4-FFF2-40B4-BE49-F238E27FC236}">
                <a16:creationId xmlns:a16="http://schemas.microsoft.com/office/drawing/2014/main" id="{C19E4F57-B0D8-DC62-2528-81E31B906583}"/>
              </a:ext>
            </a:extLst>
          </p:cNvPr>
          <p:cNvSpPr txBox="1"/>
          <p:nvPr/>
        </p:nvSpPr>
        <p:spPr>
          <a:xfrm>
            <a:off x="6694169" y="270525"/>
            <a:ext cx="3581401" cy="156966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Once updated with sensor data in valid RDF, this query will return information like the following:</a:t>
            </a:r>
          </a:p>
        </p:txBody>
      </p:sp>
      <p:graphicFrame>
        <p:nvGraphicFramePr>
          <p:cNvPr id="2" name="Table 3">
            <a:extLst>
              <a:ext uri="{FF2B5EF4-FFF2-40B4-BE49-F238E27FC236}">
                <a16:creationId xmlns:a16="http://schemas.microsoft.com/office/drawing/2014/main" id="{800B30F0-6B1B-0BC1-FA04-C245875B721C}"/>
              </a:ext>
            </a:extLst>
          </p:cNvPr>
          <p:cNvGraphicFramePr>
            <a:graphicFrameLocks noGrp="1"/>
          </p:cNvGraphicFramePr>
          <p:nvPr/>
        </p:nvGraphicFramePr>
        <p:xfrm>
          <a:off x="6471918" y="2118568"/>
          <a:ext cx="4025901" cy="3374431"/>
        </p:xfrm>
        <a:graphic>
          <a:graphicData uri="http://schemas.openxmlformats.org/drawingml/2006/table">
            <a:tbl>
              <a:tblPr bandRow="1">
                <a:tableStyleId>{073A0DAA-6AF3-43AB-8588-CEC1D06C72B9}</a:tableStyleId>
              </a:tblPr>
              <a:tblGrid>
                <a:gridCol w="958851">
                  <a:extLst>
                    <a:ext uri="{9D8B030D-6E8A-4147-A177-3AD203B41FA5}">
                      <a16:colId xmlns:a16="http://schemas.microsoft.com/office/drawing/2014/main" val="2932460299"/>
                    </a:ext>
                  </a:extLst>
                </a:gridCol>
                <a:gridCol w="3067050">
                  <a:extLst>
                    <a:ext uri="{9D8B030D-6E8A-4147-A177-3AD203B41FA5}">
                      <a16:colId xmlns:a16="http://schemas.microsoft.com/office/drawing/2014/main" val="2000746099"/>
                    </a:ext>
                  </a:extLst>
                </a:gridCol>
              </a:tblGrid>
              <a:tr h="602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time1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2021-04-14T23:41:59.244Z</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61801927"/>
                  </a:ext>
                </a:extLst>
              </a:tr>
              <a:tr h="602643">
                <a:tc>
                  <a:txBody>
                    <a:bodyPr/>
                    <a:lstStyle/>
                    <a:p>
                      <a:r>
                        <a:rPr lang="en-US">
                          <a:solidFill>
                            <a:schemeClr val="bg1"/>
                          </a:solidFill>
                          <a:latin typeface="Arial" panose="020B0604020202020204" pitchFamily="34" charset="0"/>
                          <a:cs typeface="Arial" panose="020B0604020202020204" pitchFamily="34" charset="0"/>
                        </a:rPr>
                        <a:t>time2</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2021-04-14T23:43:59.244Z</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64572382"/>
                  </a:ext>
                </a:extLst>
              </a:tr>
              <a:tr h="1110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lon2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alt1</a:t>
                      </a:r>
                    </a:p>
                  </a:txBody>
                  <a:tcPr>
                    <a:lnL w="12700" cap="flat" cmpd="sng" algn="ctr">
                      <a:solidFill>
                        <a:schemeClr val="tx1"/>
                      </a:solidFill>
                      <a:prstDash val="solid"/>
                      <a:round/>
                      <a:headEnd type="none" w="med" len="med"/>
                      <a:tailEnd type="none" w="med" len="med"/>
                    </a:lnL>
                    <a:solidFill>
                      <a:schemeClr val="tx1"/>
                    </a:solidFill>
                  </a:tcPr>
                </a:tc>
                <a:tc>
                  <a:txBody>
                    <a:bodyPr/>
                    <a:lstStyle/>
                    <a:p>
                      <a:r>
                        <a:rPr lang="en-US">
                          <a:latin typeface="Arial" panose="020B0604020202020204" pitchFamily="34" charset="0"/>
                          <a:cs typeface="Arial" panose="020B0604020202020204" pitchFamily="34" charset="0"/>
                        </a:rPr>
                        <a:t>31.395719</a:t>
                      </a:r>
                    </a:p>
                    <a:p>
                      <a:r>
                        <a:rPr lang="en-US">
                          <a:latin typeface="Arial" panose="020B0604020202020204" pitchFamily="34" charset="0"/>
                          <a:cs typeface="Arial" panose="020B0604020202020204" pitchFamily="34" charset="0"/>
                        </a:rPr>
                        <a:t>-110.923161</a:t>
                      </a:r>
                    </a:p>
                    <a:p>
                      <a:r>
                        <a:rPr lang="en-US">
                          <a:latin typeface="Arial" panose="020B0604020202020204" pitchFamily="34" charset="0"/>
                          <a:cs typeface="Arial" panose="020B0604020202020204" pitchFamily="34" charset="0"/>
                        </a:rPr>
                        <a:t>1357.0914096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77666294"/>
                  </a:ext>
                </a:extLst>
              </a:tr>
              <a:tr h="1058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lon2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alt2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solidFill>
                  </a:tcPr>
                </a:tc>
                <a:tc>
                  <a:txBody>
                    <a:bodyPr/>
                    <a:lstStyle/>
                    <a:p>
                      <a:r>
                        <a:rPr lang="en-US">
                          <a:latin typeface="Arial" panose="020B0604020202020204" pitchFamily="34" charset="0"/>
                          <a:cs typeface="Arial" panose="020B0604020202020204" pitchFamily="34" charset="0"/>
                        </a:rPr>
                        <a:t>31.178655</a:t>
                      </a:r>
                    </a:p>
                    <a:p>
                      <a:r>
                        <a:rPr lang="en-US">
                          <a:latin typeface="Arial" panose="020B0604020202020204" pitchFamily="34" charset="0"/>
                          <a:cs typeface="Arial" panose="020B0604020202020204" pitchFamily="34" charset="0"/>
                        </a:rPr>
                        <a:t>-110.923172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1357.0914096</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024093"/>
                  </a:ext>
                </a:extLst>
              </a:tr>
            </a:tbl>
          </a:graphicData>
        </a:graphic>
      </p:graphicFrame>
      <p:sp>
        <p:nvSpPr>
          <p:cNvPr id="4" name="Slide Number Placeholder 3">
            <a:extLst>
              <a:ext uri="{FF2B5EF4-FFF2-40B4-BE49-F238E27FC236}">
                <a16:creationId xmlns:a16="http://schemas.microsoft.com/office/drawing/2014/main" id="{D10C9690-588A-E613-FCE0-BEAF81FAF64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0005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581024" y="182880"/>
            <a:ext cx="11144250" cy="6675120"/>
          </a:xfrm>
        </p:spPr>
        <p:txBody>
          <a:bodyPr>
            <a:normAutofit/>
          </a:bodyPr>
          <a:lstStyle/>
          <a:p>
            <a:pPr marL="0" indent="0">
              <a:buNone/>
            </a:pPr>
            <a:r>
              <a:rPr lang="en-US" sz="2000" b="0">
                <a:solidFill>
                  <a:srgbClr val="7030A0"/>
                </a:solidFill>
                <a:effectLst/>
              </a:rPr>
              <a:t>SELECT</a:t>
            </a:r>
            <a:r>
              <a:rPr lang="en-US" sz="2000" b="0">
                <a:solidFill>
                  <a:srgbClr val="D4D4D4"/>
                </a:solidFill>
                <a:effectLst/>
              </a:rPr>
              <a:t> </a:t>
            </a:r>
            <a:r>
              <a:rPr lang="en-US" sz="2000" b="0">
                <a:effectLst/>
              </a:rPr>
              <a:t>?lat1 ?lon1 ?alt1 ?lat2 ?lon2 ?alt2 ?</a:t>
            </a:r>
            <a:r>
              <a:rPr lang="en-US" sz="2000"/>
              <a:t>time1 ?time</a:t>
            </a:r>
            <a:r>
              <a:rPr lang="en-US" sz="2000" b="0">
                <a:effectLst/>
              </a:rPr>
              <a:t>2</a:t>
            </a:r>
            <a:br>
              <a:rPr lang="en-US" sz="2000" b="0">
                <a:solidFill>
                  <a:srgbClr val="D4D4D4"/>
                </a:solidFill>
                <a:effectLst/>
              </a:rPr>
            </a:br>
            <a:r>
              <a:rPr lang="en-US" sz="2000" b="0">
                <a:solidFill>
                  <a:srgbClr val="7030A0"/>
                </a:solidFill>
                <a:effectLst/>
              </a:rPr>
              <a:t>WHERE</a:t>
            </a:r>
            <a:r>
              <a:rPr lang="en-US" sz="2000" b="0">
                <a:solidFill>
                  <a:srgbClr val="D4D4D4"/>
                </a:solidFill>
                <a:effectLst/>
              </a:rPr>
              <a:t> </a:t>
            </a:r>
            <a:r>
              <a:rPr lang="en-US" sz="2000" b="0">
                <a:effectLst/>
              </a:rPr>
              <a:t>{</a:t>
            </a:r>
            <a:br>
              <a:rPr lang="en-US" sz="2000" b="0">
                <a:effectLst/>
              </a:rPr>
            </a:br>
            <a:r>
              <a:rPr lang="en-US" sz="2000" b="0">
                <a:effectLst/>
              </a:rPr>
              <a:t>    ?drone </a:t>
            </a:r>
            <a:r>
              <a:rPr lang="en-US" sz="2000" b="0">
                <a:solidFill>
                  <a:srgbClr val="569CD6"/>
                </a:solidFill>
                <a:effectLst/>
              </a:rPr>
              <a:t>rdf:</a:t>
            </a:r>
            <a:r>
              <a:rPr lang="en-US" sz="2000" b="0">
                <a:solidFill>
                  <a:schemeClr val="accent1">
                    <a:lumMod val="75000"/>
                  </a:schemeClr>
                </a:solidFill>
                <a:effectLst/>
              </a:rPr>
              <a:t>type</a:t>
            </a: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DEMO_0001440</a:t>
            </a:r>
            <a:r>
              <a:rPr lang="en-US" sz="2000" b="0">
                <a:solidFill>
                  <a:srgbClr val="D4D4D4"/>
                </a:solidFill>
                <a:effectLst/>
              </a:rPr>
              <a:t> </a:t>
            </a:r>
            <a:r>
              <a:rPr lang="en-US" sz="2000">
                <a:solidFill>
                  <a:srgbClr val="D4D4D4"/>
                </a:solidFill>
              </a:rPr>
              <a:t>;</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a:solidFill>
                  <a:schemeClr val="accent1">
                    <a:lumMod val="75000"/>
                  </a:schemeClr>
                </a:solidFill>
              </a:rPr>
              <a:t>RO_0000056</a:t>
            </a:r>
            <a:r>
              <a:rPr lang="en-US" sz="2000" b="0">
                <a:solidFill>
                  <a:schemeClr val="accent1">
                    <a:lumMod val="75000"/>
                  </a:schemeClr>
                </a:solidFill>
                <a:effectLst/>
              </a:rPr>
              <a:t> </a:t>
            </a:r>
            <a:r>
              <a:rPr lang="en-US" sz="2000" b="0">
                <a:effectLst/>
              </a:rPr>
              <a:t>?motion_process .</a:t>
            </a:r>
            <a:br>
              <a:rPr lang="en-US" sz="2000" b="0">
                <a:effectLst/>
              </a:rPr>
            </a:br>
            <a:r>
              <a:rPr lang="en-US" sz="2000" b="0">
                <a:effectLst/>
              </a:rPr>
              <a:t>    ?motion_process </a:t>
            </a:r>
            <a:r>
              <a:rPr lang="en-US" sz="2000" b="0">
                <a:solidFill>
                  <a:srgbClr val="569CD6"/>
                </a:solidFill>
                <a:effectLst/>
              </a:rPr>
              <a:t>bfo:</a:t>
            </a:r>
            <a:r>
              <a:rPr lang="en-US" sz="2000">
                <a:solidFill>
                  <a:schemeClr val="accent1">
                    <a:lumMod val="75000"/>
                  </a:schemeClr>
                </a:solidFill>
              </a:rPr>
              <a:t>BFO_0000130</a:t>
            </a:r>
            <a:r>
              <a:rPr lang="en-US" sz="2000" b="0">
                <a:solidFill>
                  <a:schemeClr val="accent1">
                    <a:lumMod val="75000"/>
                  </a:schemeClr>
                </a:solidFill>
                <a:effectLst/>
              </a:rPr>
              <a:t> </a:t>
            </a:r>
            <a:r>
              <a:rPr lang="en-US" sz="2000" b="0">
                <a:effectLst/>
              </a:rPr>
              <a:t>?spt .</a:t>
            </a:r>
            <a:br>
              <a:rPr lang="en-US" sz="2000" b="0">
                <a:solidFill>
                  <a:srgbClr val="D4D4D4"/>
                </a:solidFill>
                <a:effectLst/>
              </a:rPr>
            </a:br>
            <a:r>
              <a:rPr lang="en-US" sz="2000" b="0">
                <a:solidFill>
                  <a:srgbClr val="D4D4D4"/>
                </a:solidFill>
                <a:effectLst/>
              </a:rPr>
              <a:t>    </a:t>
            </a:r>
            <a:r>
              <a:rPr lang="en-US" sz="2000" b="0">
                <a:effectLst/>
              </a:rPr>
              <a:t>?spt </a:t>
            </a:r>
            <a:r>
              <a:rPr lang="en-US" sz="2000" b="0">
                <a:solidFill>
                  <a:srgbClr val="569CD6"/>
                </a:solidFill>
                <a:effectLst/>
              </a:rPr>
              <a:t>bfo:</a:t>
            </a:r>
            <a:r>
              <a:rPr lang="en-US" sz="2000">
                <a:solidFill>
                  <a:schemeClr val="accent1">
                    <a:lumMod val="75000"/>
                  </a:schemeClr>
                </a:solidFill>
              </a:rPr>
              <a:t>BFO_0000051</a:t>
            </a:r>
            <a:r>
              <a:rPr lang="en-US" sz="2000" b="0">
                <a:solidFill>
                  <a:schemeClr val="accent1">
                    <a:lumMod val="75000"/>
                  </a:schemeClr>
                </a:solidFill>
                <a:effectLst/>
              </a:rPr>
              <a:t> </a:t>
            </a:r>
            <a:r>
              <a:rPr lang="en-US" sz="2000" b="0">
                <a:effectLst/>
              </a:rPr>
              <a:t>?spt1 ;</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b="0">
                <a:solidFill>
                  <a:schemeClr val="accent1">
                    <a:lumMod val="75000"/>
                  </a:schemeClr>
                </a:solidFill>
                <a:effectLst/>
              </a:rPr>
              <a:t>BFO_0000051</a:t>
            </a:r>
            <a:r>
              <a:rPr lang="en-US" sz="2000" b="0">
                <a:effectLst/>
              </a:rPr>
              <a:t>?spt2 .</a:t>
            </a:r>
            <a:br>
              <a:rPr lang="en-US" sz="2000" b="0">
                <a:solidFill>
                  <a:srgbClr val="D4D4D4"/>
                </a:solidFill>
                <a:effectLst/>
              </a:rPr>
            </a:br>
            <a:r>
              <a:rPr lang="en-US" sz="2000" b="0">
                <a:solidFill>
                  <a:srgbClr val="D4D4D4"/>
                </a:solidFill>
                <a:effectLst/>
              </a:rPr>
              <a:t>    </a:t>
            </a:r>
            <a:r>
              <a:rPr lang="en-US" sz="2000" b="0">
                <a:effectLst/>
              </a:rPr>
              <a:t>?spt1 </a:t>
            </a:r>
            <a:r>
              <a:rPr lang="en-US" sz="2000" b="0">
                <a:solidFill>
                  <a:srgbClr val="569CD6"/>
                </a:solidFill>
                <a:effectLst/>
              </a:rPr>
              <a:t>ex:</a:t>
            </a:r>
            <a:r>
              <a:rPr lang="en-US" sz="2000" b="0">
                <a:solidFill>
                  <a:schemeClr val="accent1">
                    <a:lumMod val="75000"/>
                  </a:schemeClr>
                </a:solidFill>
                <a:effectLst/>
              </a:rPr>
              <a:t>DEMO_0001438</a:t>
            </a:r>
            <a:r>
              <a:rPr lang="en-US" sz="2000" b="0">
                <a:effectLst/>
              </a:rPr>
              <a:t> ?geo1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?interval1 .</a:t>
            </a:r>
            <a:br>
              <a:rPr lang="en-US" sz="2000" b="0">
                <a:solidFill>
                  <a:srgbClr val="D4D4D4"/>
                </a:solidFill>
                <a:effectLst/>
              </a:rPr>
            </a:br>
            <a:r>
              <a:rPr lang="en-US" sz="2000" b="0">
                <a:solidFill>
                  <a:srgbClr val="D4D4D4"/>
                </a:solidFill>
                <a:effectLst/>
              </a:rPr>
              <a:t>    </a:t>
            </a:r>
            <a:r>
              <a:rPr lang="en-US" sz="2000" b="0">
                <a:effectLst/>
              </a:rPr>
              <a:t>?spt2 </a:t>
            </a:r>
            <a:r>
              <a:rPr lang="en-US" sz="2000" b="0">
                <a:solidFill>
                  <a:srgbClr val="569CD6"/>
                </a:solidFill>
                <a:effectLst/>
              </a:rPr>
              <a:t>ex:</a:t>
            </a:r>
            <a:r>
              <a:rPr lang="en-US" sz="2000" b="0">
                <a:solidFill>
                  <a:schemeClr val="accent1">
                    <a:lumMod val="75000"/>
                  </a:schemeClr>
                </a:solidFill>
                <a:effectLst/>
              </a:rPr>
              <a:t> DEMO_0001438</a:t>
            </a:r>
            <a:r>
              <a:rPr lang="en-US" sz="2000" b="0">
                <a:effectLst/>
              </a:rPr>
              <a:t>? geo2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?interval2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?alt1 .</a:t>
            </a:r>
            <a:br>
              <a:rPr lang="en-US" sz="2000" b="0">
                <a:solidFill>
                  <a:srgbClr val="D4D4D4"/>
                </a:solidFill>
                <a:effectLst/>
              </a:rPr>
            </a:br>
            <a:r>
              <a:rPr lang="en-US" sz="2000" b="0">
                <a:solidFill>
                  <a:srgbClr val="D4D4D4"/>
                </a:solidFill>
                <a:effectLst/>
              </a:rPr>
              <a:t>    </a:t>
            </a:r>
            <a:r>
              <a:rPr lang="en-US" sz="2000" b="0">
                <a:effectLst/>
              </a:rPr>
              <a:t>?interval1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?time1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?lat2 ;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?alt2 .</a:t>
            </a:r>
            <a:br>
              <a:rPr lang="en-US" sz="2000" b="0">
                <a:effectLst/>
              </a:rPr>
            </a:br>
            <a:r>
              <a:rPr lang="en-US" sz="2000" b="0">
                <a:effectLst/>
              </a:rPr>
              <a:t>    ?interval2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?time2 .</a:t>
            </a:r>
            <a:br>
              <a:rPr lang="en-US" sz="2000" b="0">
                <a:solidFill>
                  <a:srgbClr val="D4D4D4"/>
                </a:solidFill>
                <a:effectLst/>
              </a:rPr>
            </a:br>
            <a:br>
              <a:rPr lang="en-US" sz="2000">
                <a:solidFill>
                  <a:srgbClr val="D4D4D4"/>
                </a:solidFill>
              </a:rPr>
            </a:br>
            <a:r>
              <a:rPr lang="en-US" sz="2000" b="0">
                <a:solidFill>
                  <a:srgbClr val="7030A0"/>
                </a:solidFill>
                <a:effectLst/>
              </a:rPr>
              <a:t>FILTER</a:t>
            </a:r>
            <a:r>
              <a:rPr lang="en-US" sz="2000" b="0">
                <a:effectLst/>
              </a:rPr>
              <a:t>(</a:t>
            </a:r>
            <a:r>
              <a:rPr lang="en-US" sz="2000" b="0">
                <a:solidFill>
                  <a:srgbClr val="569CD6"/>
                </a:solidFill>
                <a:effectLst/>
              </a:rPr>
              <a:t>trc</a:t>
            </a:r>
            <a:r>
              <a:rPr lang="en-US" sz="2000">
                <a:solidFill>
                  <a:srgbClr val="569CD6"/>
                </a:solidFill>
              </a:rPr>
              <a:t>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(AZ_border_side, ?lat1, ?lon1, ?alt1)=</a:t>
            </a:r>
            <a:r>
              <a:rPr lang="en-US" sz="2000" b="0">
                <a:solidFill>
                  <a:srgbClr val="7030A0"/>
                </a:solidFill>
                <a:effectLst/>
              </a:rPr>
              <a:t>true</a:t>
            </a:r>
            <a:r>
              <a:rPr lang="en-US" sz="2000" b="0">
                <a:solidFill>
                  <a:srgbClr val="D4D4D4"/>
                </a:solidFill>
                <a:effectLst/>
              </a:rPr>
              <a:t> </a:t>
            </a:r>
            <a:r>
              <a:rPr lang="en-US" sz="2000" b="0">
                <a:solidFill>
                  <a:schemeClr val="accent6">
                    <a:lumMod val="75000"/>
                  </a:schemeClr>
                </a:solidFill>
                <a:effectLst/>
              </a:rPr>
              <a:t>&amp;&amp;</a:t>
            </a:r>
            <a:br>
              <a:rPr lang="en-US" sz="2000">
                <a:solidFill>
                  <a:srgbClr val="D4D4D4"/>
                </a:solidFill>
              </a:rPr>
            </a:br>
            <a:r>
              <a:rPr lang="en-US" sz="2000" b="0">
                <a:solidFill>
                  <a:srgbClr val="D4D4D4"/>
                </a:solidFill>
                <a:effectLst/>
              </a:rPr>
              <a:t>              </a:t>
            </a:r>
            <a:r>
              <a:rPr lang="en-US" sz="2000" b="0">
                <a:solidFill>
                  <a:srgbClr val="569CD6"/>
                </a:solidFill>
                <a:effectLst/>
              </a:rPr>
              <a:t>t</a:t>
            </a:r>
            <a:r>
              <a:rPr lang="en-US" sz="2000">
                <a:solidFill>
                  <a:srgbClr val="569CD6"/>
                </a:solidFill>
              </a:rPr>
              <a:t>rck_fnct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(MX_border_side, ?lat2, ?lon2, ?alt2)=</a:t>
            </a:r>
            <a:r>
              <a:rPr lang="en-US" sz="2000" b="0">
                <a:solidFill>
                  <a:srgbClr val="7030A0"/>
                </a:solidFill>
                <a:effectLst/>
              </a:rPr>
              <a:t>true </a:t>
            </a:r>
            <a:r>
              <a:rPr lang="en-US" sz="2000" b="0">
                <a:solidFill>
                  <a:schemeClr val="accent6">
                    <a:lumMod val="75000"/>
                  </a:schemeClr>
                </a:solidFill>
                <a:effectLst/>
              </a:rPr>
              <a:t>&amp;&amp;</a:t>
            </a:r>
            <a:br>
              <a:rPr lang="en-US" sz="2000" b="0">
                <a:solidFill>
                  <a:schemeClr val="accent6">
                    <a:lumMod val="75000"/>
                  </a:schemeClr>
                </a:solidFill>
                <a:effectLst/>
              </a:rPr>
            </a:br>
            <a:r>
              <a:rPr lang="en-US" sz="2000" b="0">
                <a:solidFill>
                  <a:schemeClr val="accent6">
                    <a:lumMod val="75000"/>
                  </a:schemeClr>
                </a:solidFill>
                <a:effectLst/>
              </a:rPr>
              <a:t>              </a:t>
            </a:r>
            <a:r>
              <a:rPr lang="en-US" sz="2000">
                <a:solidFill>
                  <a:srgbClr val="569CD6"/>
                </a:solidFill>
              </a:rPr>
              <a:t>intv_fnct</a:t>
            </a:r>
            <a:r>
              <a:rPr lang="en-US" sz="2000" b="0">
                <a:solidFill>
                  <a:srgbClr val="569CD6"/>
                </a:solidFill>
                <a:effectLst/>
              </a:rPr>
              <a:t>:</a:t>
            </a:r>
            <a:r>
              <a:rPr lang="en-US" sz="2000" b="0">
                <a:solidFill>
                  <a:schemeClr val="accent1">
                    <a:lumMod val="75000"/>
                  </a:schemeClr>
                </a:solidFill>
                <a:effectLst/>
              </a:rPr>
              <a:t>connected_interval</a:t>
            </a:r>
            <a:r>
              <a:rPr lang="en-US" sz="2000" b="0">
                <a:effectLst/>
              </a:rPr>
              <a:t>(?lat1, ?lon1, ?alt1, ?interval1, ?lat2, ?lon2, ?alt2, interval2)=</a:t>
            </a:r>
            <a:r>
              <a:rPr lang="en-US" sz="2000" b="0">
                <a:solidFill>
                  <a:srgbClr val="7030A0"/>
                </a:solidFill>
                <a:effectLst/>
              </a:rPr>
              <a:t>true</a:t>
            </a:r>
            <a:r>
              <a:rPr lang="en-US" sz="2000" b="0">
                <a:solidFill>
                  <a:srgbClr val="D4D4D4"/>
                </a:solidFill>
                <a:effectLst/>
              </a:rPr>
              <a:t> </a:t>
            </a:r>
            <a:r>
              <a:rPr lang="en-US" sz="2000" b="0">
                <a:effectLst/>
              </a:rPr>
              <a:t>)}</a:t>
            </a:r>
          </a:p>
          <a:p>
            <a:pPr marL="0" indent="0">
              <a:buNone/>
            </a:pPr>
            <a:endParaRPr lang="en-US"/>
          </a:p>
          <a:p>
            <a:pPr marL="0" indent="0" algn="ctr">
              <a:buNone/>
            </a:pPr>
            <a:endParaRPr lang="en-US"/>
          </a:p>
        </p:txBody>
      </p:sp>
      <p:sp>
        <p:nvSpPr>
          <p:cNvPr id="7" name="TextBox 6">
            <a:extLst>
              <a:ext uri="{FF2B5EF4-FFF2-40B4-BE49-F238E27FC236}">
                <a16:creationId xmlns:a16="http://schemas.microsoft.com/office/drawing/2014/main" id="{C19E4F57-B0D8-DC62-2528-81E31B906583}"/>
              </a:ext>
            </a:extLst>
          </p:cNvPr>
          <p:cNvSpPr txBox="1"/>
          <p:nvPr/>
        </p:nvSpPr>
        <p:spPr>
          <a:xfrm>
            <a:off x="5200649" y="3076239"/>
            <a:ext cx="5734050" cy="2308324"/>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If a drone crosses the AZ-MX border, an ontology updated with this information can be queried to confirm this fact.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Moreover, differences in altitude, latitude, and longitude can be queried to track flight paths. </a:t>
            </a:r>
          </a:p>
        </p:txBody>
      </p:sp>
      <p:pic>
        <p:nvPicPr>
          <p:cNvPr id="4" name="Picture 3">
            <a:extLst>
              <a:ext uri="{FF2B5EF4-FFF2-40B4-BE49-F238E27FC236}">
                <a16:creationId xmlns:a16="http://schemas.microsoft.com/office/drawing/2014/main" id="{7095BCEC-076D-BCFE-6316-4ED73F788906}"/>
              </a:ext>
            </a:extLst>
          </p:cNvPr>
          <p:cNvPicPr>
            <a:picLocks noChangeAspect="1"/>
          </p:cNvPicPr>
          <p:nvPr/>
        </p:nvPicPr>
        <p:blipFill>
          <a:blip r:embed="rId2"/>
          <a:stretch>
            <a:fillRect/>
          </a:stretch>
        </p:blipFill>
        <p:spPr>
          <a:xfrm>
            <a:off x="5835312" y="1155475"/>
            <a:ext cx="4464725" cy="1577091"/>
          </a:xfrm>
          <a:prstGeom prst="rect">
            <a:avLst/>
          </a:prstGeom>
          <a:ln>
            <a:solidFill>
              <a:schemeClr val="tx1">
                <a:lumMod val="75000"/>
                <a:lumOff val="25000"/>
              </a:schemeClr>
            </a:solidFill>
          </a:ln>
        </p:spPr>
      </p:pic>
      <p:sp>
        <p:nvSpPr>
          <p:cNvPr id="2" name="Slide Number Placeholder 1">
            <a:extLst>
              <a:ext uri="{FF2B5EF4-FFF2-40B4-BE49-F238E27FC236}">
                <a16:creationId xmlns:a16="http://schemas.microsoft.com/office/drawing/2014/main" id="{8AA71C8B-1E6E-FB2A-47E5-4065EA7AA12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2431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FC003-97D7-C173-E1EA-BD29CDDD54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A4B25-E0D2-68B2-C369-E2B040D9E132}"/>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WE MAKE EXPLICIT THE IMPLICIT SEMANTICS IN DATASETS, IN THE INTEREST OF ADDRESSING INTEROPERABILITY CHALLENGES AND IMPROVING DATA QUALITY VIA GENERAL AND TARGETED REASONING</a:t>
            </a:r>
          </a:p>
        </p:txBody>
      </p:sp>
    </p:spTree>
    <p:extLst>
      <p:ext uri="{BB962C8B-B14F-4D97-AF65-F5344CB8AC3E}">
        <p14:creationId xmlns:p14="http://schemas.microsoft.com/office/powerpoint/2010/main" val="227084607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A41D6-CCF4-AA46-7009-23BE6E5D10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53954-14D9-CEAC-8B62-718626A1048D}"/>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WHEN WE RETURN, YOU WILL PRACTICE TRANSLATING DATA INTO DESIGN PATTERNS THAT CAN IN TURN BE USED TO ANSWER COMPETENCY QUESTIONS</a:t>
            </a:r>
          </a:p>
        </p:txBody>
      </p:sp>
    </p:spTree>
    <p:extLst>
      <p:ext uri="{BB962C8B-B14F-4D97-AF65-F5344CB8AC3E}">
        <p14:creationId xmlns:p14="http://schemas.microsoft.com/office/powerpoint/2010/main" val="28657425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88D11-1F67-AD88-61CA-C414164FE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81A85F-F082-51D8-5020-FA2033C53B35}"/>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DA63045E-0660-8721-4F29-B9234424751F}"/>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solidFill>
                  <a:srgbClr val="FF0000"/>
                </a:solidFill>
              </a:rPr>
              <a:t>Module 5</a:t>
            </a:r>
            <a:r>
              <a:rPr lang="en-US">
                <a:solidFill>
                  <a:srgbClr val="FF0000"/>
                </a:solidFill>
              </a:rPr>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8194595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51904D-36E0-791B-3425-808483D70AD2}"/>
              </a:ext>
            </a:extLst>
          </p:cNvPr>
          <p:cNvSpPr>
            <a:spLocks noGrp="1"/>
          </p:cNvSpPr>
          <p:nvPr>
            <p:ph idx="1"/>
          </p:nvPr>
        </p:nvSpPr>
        <p:spPr>
          <a:xfrm>
            <a:off x="373250" y="2231759"/>
            <a:ext cx="6136036" cy="4374394"/>
          </a:xfrm>
        </p:spPr>
        <p:txBody>
          <a:bodyPr>
            <a:normAutofit/>
          </a:bodyPr>
          <a:lstStyle/>
          <a:p>
            <a:pPr marL="0" indent="0">
              <a:buNone/>
            </a:pPr>
            <a:r>
              <a:rPr lang="en-US" sz="2400" b="1">
                <a:solidFill>
                  <a:prstClr val="black"/>
                </a:solidFill>
              </a:rPr>
              <a:t>Design Pattern Guidance</a:t>
            </a:r>
          </a:p>
          <a:p>
            <a:r>
              <a:rPr lang="en-US" sz="2400"/>
              <a:t>Include a legend or key</a:t>
            </a:r>
          </a:p>
          <a:p>
            <a:r>
              <a:rPr lang="en-US" sz="2400"/>
              <a:t>Visually distinguish </a:t>
            </a:r>
            <a:r>
              <a:rPr lang="en-US" sz="2400" b="1">
                <a:solidFill>
                  <a:schemeClr val="accent6"/>
                </a:solidFill>
              </a:rPr>
              <a:t>classes</a:t>
            </a:r>
            <a:r>
              <a:rPr lang="en-US" sz="2400"/>
              <a:t> from </a:t>
            </a:r>
            <a:r>
              <a:rPr lang="en-US" sz="2400" b="1">
                <a:solidFill>
                  <a:schemeClr val="accent6"/>
                </a:solidFill>
              </a:rPr>
              <a:t>instances</a:t>
            </a:r>
            <a:r>
              <a:rPr lang="en-US" sz="2400"/>
              <a:t> from </a:t>
            </a:r>
            <a:r>
              <a:rPr lang="en-US" sz="2400" b="1">
                <a:solidFill>
                  <a:schemeClr val="accent6"/>
                </a:solidFill>
              </a:rPr>
              <a:t>strings</a:t>
            </a:r>
            <a:endParaRPr lang="en-US" sz="2400"/>
          </a:p>
          <a:p>
            <a:r>
              <a:rPr lang="en-US" sz="2400"/>
              <a:t>Distingish </a:t>
            </a:r>
            <a:r>
              <a:rPr lang="en-US" sz="2400" b="1">
                <a:solidFill>
                  <a:schemeClr val="accent6"/>
                </a:solidFill>
              </a:rPr>
              <a:t>direct relations </a:t>
            </a:r>
            <a:r>
              <a:rPr lang="en-US" sz="2400"/>
              <a:t>from </a:t>
            </a:r>
            <a:r>
              <a:rPr lang="en-US" sz="2400" b="1">
                <a:solidFill>
                  <a:schemeClr val="accent6"/>
                </a:solidFill>
              </a:rPr>
              <a:t>shortcuts</a:t>
            </a:r>
            <a:r>
              <a:rPr lang="en-US" sz="2400"/>
              <a:t> </a:t>
            </a:r>
          </a:p>
          <a:p>
            <a:r>
              <a:rPr lang="en-US" sz="2400"/>
              <a:t>Read arrows as reflecting “any instance of class X arrow some instance of class Y”</a:t>
            </a:r>
          </a:p>
          <a:p>
            <a:r>
              <a:rPr lang="en-US" sz="2400"/>
              <a:t>Carefully determine how specific/broad to make your design patterns</a:t>
            </a:r>
          </a:p>
          <a:p>
            <a:endParaRPr lang="en-US"/>
          </a:p>
          <a:p>
            <a:endParaRPr lang="en-US"/>
          </a:p>
          <a:p>
            <a:endParaRPr kumimoji="0" lang="en-US" sz="28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endParaRPr lang="en-US"/>
          </a:p>
        </p:txBody>
      </p:sp>
      <p:sp>
        <p:nvSpPr>
          <p:cNvPr id="6" name="Content Placeholder 2">
            <a:extLst>
              <a:ext uri="{FF2B5EF4-FFF2-40B4-BE49-F238E27FC236}">
                <a16:creationId xmlns:a16="http://schemas.microsoft.com/office/drawing/2014/main" id="{209A25C7-5983-7DE8-40DC-B723E7703BA8}"/>
              </a:ext>
            </a:extLst>
          </p:cNvPr>
          <p:cNvSpPr txBox="1">
            <a:spLocks/>
          </p:cNvSpPr>
          <p:nvPr/>
        </p:nvSpPr>
        <p:spPr>
          <a:xfrm>
            <a:off x="6927742" y="2138767"/>
            <a:ext cx="4891008" cy="4467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t>Submission Guidance</a:t>
            </a:r>
          </a:p>
          <a:p>
            <a:r>
              <a:rPr lang="en-US" sz="2400"/>
              <a:t>Create a GitHub account and fork the </a:t>
            </a:r>
            <a:r>
              <a:rPr lang="en-US" sz="2400" b="1">
                <a:hlinkClick r:id="rId2"/>
              </a:rPr>
              <a:t>C-FORS</a:t>
            </a:r>
            <a:r>
              <a:rPr lang="en-US" sz="2400"/>
              <a:t> BFO Summer repo (see </a:t>
            </a:r>
            <a:r>
              <a:rPr lang="en-US" sz="2400" b="1">
                <a:hlinkClick r:id="rId3"/>
              </a:rPr>
              <a:t>here for GitHub</a:t>
            </a:r>
            <a:r>
              <a:rPr lang="en-US" sz="2400" b="1"/>
              <a:t> </a:t>
            </a:r>
            <a:r>
              <a:rPr lang="en-US" sz="2400"/>
              <a:t>guidance)</a:t>
            </a:r>
          </a:p>
          <a:p>
            <a:r>
              <a:rPr lang="en-US" sz="2400"/>
              <a:t>Save a diagram reflecting your design pattern to your forked repository in the “Submit” directory</a:t>
            </a:r>
          </a:p>
          <a:p>
            <a:r>
              <a:rPr lang="en-US" sz="2400"/>
              <a:t>Save a written justification of your design pattern choices</a:t>
            </a:r>
          </a:p>
          <a:p>
            <a:r>
              <a:rPr lang="en-US" sz="2400"/>
              <a:t>Open a Pull Request to the </a:t>
            </a:r>
            <a:r>
              <a:rPr lang="en-US" sz="2400" b="1">
                <a:hlinkClick r:id="rId2"/>
              </a:rPr>
              <a:t>C-FORS</a:t>
            </a:r>
            <a:r>
              <a:rPr lang="en-US" sz="2400" b="1"/>
              <a:t> </a:t>
            </a:r>
            <a:r>
              <a:rPr lang="en-US" sz="2400"/>
              <a:t>repository </a:t>
            </a:r>
          </a:p>
          <a:p>
            <a:endParaRPr lang="en-US" b="1"/>
          </a:p>
          <a:p>
            <a:endParaRPr lang="en-US" b="1"/>
          </a:p>
          <a:p>
            <a:pPr marL="0" indent="0">
              <a:buFont typeface="Arial" panose="020B0604020202020204" pitchFamily="34" charset="0"/>
              <a:buNone/>
            </a:pPr>
            <a:endParaRPr lang="en-US" b="1"/>
          </a:p>
          <a:p>
            <a:endParaRPr lang="en-US"/>
          </a:p>
          <a:p>
            <a:endParaRPr lang="en-US"/>
          </a:p>
          <a:p>
            <a:endParaRPr lang="en-US" b="1" i="1">
              <a:solidFill>
                <a:prstClr val="black"/>
              </a:solidFill>
            </a:endParaRPr>
          </a:p>
          <a:p>
            <a:endParaRPr lang="en-US"/>
          </a:p>
        </p:txBody>
      </p:sp>
      <p:sp>
        <p:nvSpPr>
          <p:cNvPr id="8" name="TextBox 7">
            <a:extLst>
              <a:ext uri="{FF2B5EF4-FFF2-40B4-BE49-F238E27FC236}">
                <a16:creationId xmlns:a16="http://schemas.microsoft.com/office/drawing/2014/main" id="{38953FDF-9623-9910-A257-326DCA49E101}"/>
              </a:ext>
            </a:extLst>
          </p:cNvPr>
          <p:cNvSpPr txBox="1"/>
          <p:nvPr/>
        </p:nvSpPr>
        <p:spPr>
          <a:xfrm>
            <a:off x="161442" y="147233"/>
            <a:ext cx="11823915" cy="1569660"/>
          </a:xfrm>
          <a:prstGeom prst="rect">
            <a:avLst/>
          </a:prstGeom>
          <a:noFill/>
        </p:spPr>
        <p:txBody>
          <a:bodyPr wrap="square">
            <a:spAutoFit/>
          </a:bodyPr>
          <a:lstStyle/>
          <a:p>
            <a:pPr marL="0" indent="0" algn="ctr">
              <a:buNone/>
            </a:pPr>
            <a:r>
              <a:rPr lang="en-US" sz="2400" b="1">
                <a:latin typeface="Garamond" panose="02020404030301010803" pitchFamily="18" charset="0"/>
              </a:rPr>
              <a:t>Assignment</a:t>
            </a:r>
          </a:p>
          <a:p>
            <a:pPr marL="0" indent="0" algn="ctr">
              <a:buNone/>
            </a:pPr>
            <a:r>
              <a:rPr lang="en-US" sz="2400">
                <a:latin typeface="Garamond" panose="02020404030301010803" pitchFamily="18" charset="0"/>
              </a:rPr>
              <a:t>For each case, construct a BFO-conformant design pattern with justification</a:t>
            </a:r>
          </a:p>
          <a:p>
            <a:pPr marL="0" indent="0" algn="ctr">
              <a:buNone/>
            </a:pPr>
            <a:endParaRPr lang="en-US" sz="2400">
              <a:latin typeface="Garamond" panose="02020404030301010803" pitchFamily="18" charset="0"/>
            </a:endParaRPr>
          </a:p>
          <a:p>
            <a:pPr marL="0" indent="0" algn="ctr">
              <a:buNone/>
            </a:pPr>
            <a:r>
              <a:rPr lang="en-US" sz="2400" b="1">
                <a:latin typeface="Garamond" panose="02020404030301010803" pitchFamily="18" charset="0"/>
                <a:hlinkClick r:id="rId2"/>
              </a:rPr>
              <a:t>https://github.com/Applied-Ontology-Education/2025-C-FORS-BFO-Session</a:t>
            </a:r>
            <a:r>
              <a:rPr lang="en-US" sz="2400" b="1">
                <a:latin typeface="Garamond" panose="02020404030301010803" pitchFamily="18" charset="0"/>
              </a:rPr>
              <a:t> </a:t>
            </a:r>
          </a:p>
        </p:txBody>
      </p:sp>
    </p:spTree>
    <p:extLst>
      <p:ext uri="{BB962C8B-B14F-4D97-AF65-F5344CB8AC3E}">
        <p14:creationId xmlns:p14="http://schemas.microsoft.com/office/powerpoint/2010/main" val="8180913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F58F-F521-C637-D178-CB44B70F745E}"/>
              </a:ext>
            </a:extLst>
          </p:cNvPr>
          <p:cNvSpPr>
            <a:spLocks noGrp="1"/>
          </p:cNvSpPr>
          <p:nvPr>
            <p:ph type="title"/>
          </p:nvPr>
        </p:nvSpPr>
        <p:spPr/>
        <p:txBody>
          <a:bodyPr/>
          <a:lstStyle/>
          <a:p>
            <a:r>
              <a:rPr lang="en-US"/>
              <a:t>Case 1</a:t>
            </a:r>
          </a:p>
        </p:txBody>
      </p:sp>
      <p:sp>
        <p:nvSpPr>
          <p:cNvPr id="3" name="Content Placeholder 2">
            <a:extLst>
              <a:ext uri="{FF2B5EF4-FFF2-40B4-BE49-F238E27FC236}">
                <a16:creationId xmlns:a16="http://schemas.microsoft.com/office/drawing/2014/main" id="{9BF5AD68-1693-5CF7-88D1-1844DB8EECDA}"/>
              </a:ext>
            </a:extLst>
          </p:cNvPr>
          <p:cNvSpPr>
            <a:spLocks noGrp="1"/>
          </p:cNvSpPr>
          <p:nvPr>
            <p:ph idx="1"/>
          </p:nvPr>
        </p:nvSpPr>
        <p:spPr/>
        <p:txBody>
          <a:bodyPr/>
          <a:lstStyle/>
          <a:p>
            <a:pPr marL="0" indent="0" algn="ctr">
              <a:buNone/>
            </a:pPr>
            <a:r>
              <a:rPr lang="en-US" sz="4000" b="1">
                <a:solidFill>
                  <a:schemeClr val="accent6"/>
                </a:solidFill>
              </a:rPr>
              <a:t>In aircraft_data.xlsx you will find a row for the Airbus A320 Neo. </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reflecting the content of every column associated with that row. </a:t>
            </a:r>
          </a:p>
          <a:p>
            <a:endParaRPr lang="en-US"/>
          </a:p>
        </p:txBody>
      </p:sp>
    </p:spTree>
    <p:extLst>
      <p:ext uri="{BB962C8B-B14F-4D97-AF65-F5344CB8AC3E}">
        <p14:creationId xmlns:p14="http://schemas.microsoft.com/office/powerpoint/2010/main" val="1712215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9652" t="16148" r="18873" b="4836"/>
          <a:stretch/>
        </p:blipFill>
        <p:spPr>
          <a:xfrm>
            <a:off x="1332854" y="108488"/>
            <a:ext cx="5474787" cy="3958270"/>
          </a:xfrm>
          <a:prstGeom prst="rect">
            <a:avLst/>
          </a:prstGeom>
          <a:ln>
            <a:solidFill>
              <a:schemeClr val="tx1"/>
            </a:solidFill>
          </a:ln>
        </p:spPr>
      </p:pic>
      <p:pic>
        <p:nvPicPr>
          <p:cNvPr id="2" name="Picture 1" descr="A document with text on it&#10;&#10;Description automatically generated">
            <a:extLst>
              <a:ext uri="{FF2B5EF4-FFF2-40B4-BE49-F238E27FC236}">
                <a16:creationId xmlns:a16="http://schemas.microsoft.com/office/drawing/2014/main" id="{BB30F82F-DC6A-DB47-DE89-7BD6A9CA41A8}"/>
              </a:ext>
            </a:extLst>
          </p:cNvPr>
          <p:cNvPicPr>
            <a:picLocks noChangeAspect="1"/>
          </p:cNvPicPr>
          <p:nvPr/>
        </p:nvPicPr>
        <p:blipFill>
          <a:blip r:embed="rId3"/>
          <a:stretch>
            <a:fillRect/>
          </a:stretch>
        </p:blipFill>
        <p:spPr>
          <a:xfrm>
            <a:off x="7772960" y="65868"/>
            <a:ext cx="4171067" cy="4347244"/>
          </a:xfrm>
          <a:prstGeom prst="rect">
            <a:avLst/>
          </a:prstGeom>
          <a:ln>
            <a:solidFill>
              <a:schemeClr val="tx1"/>
            </a:solidFill>
          </a:ln>
        </p:spPr>
      </p:pic>
      <p:pic>
        <p:nvPicPr>
          <p:cNvPr id="3" name="Picture 2" descr="A screenshot of a computer&#10;&#10;Description automatically generated">
            <a:extLst>
              <a:ext uri="{FF2B5EF4-FFF2-40B4-BE49-F238E27FC236}">
                <a16:creationId xmlns:a16="http://schemas.microsoft.com/office/drawing/2014/main" id="{DC026DA7-A09B-2D74-5E00-973FC3A2D26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5945" y="4285474"/>
            <a:ext cx="7137529" cy="2464038"/>
          </a:xfrm>
          <a:prstGeom prst="rect">
            <a:avLst/>
          </a:prstGeom>
          <a:ln>
            <a:solidFill>
              <a:schemeClr val="tx1"/>
            </a:solidFill>
          </a:ln>
        </p:spPr>
      </p:pic>
      <p:pic>
        <p:nvPicPr>
          <p:cNvPr id="4" name="Picture 3" descr="A close-up of a document&#10;&#10;Description automatically generated">
            <a:extLst>
              <a:ext uri="{FF2B5EF4-FFF2-40B4-BE49-F238E27FC236}">
                <a16:creationId xmlns:a16="http://schemas.microsoft.com/office/drawing/2014/main" id="{7220F579-4DA3-60F4-EA18-1D9A26A594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14820" y="4886812"/>
            <a:ext cx="5729207" cy="1738714"/>
          </a:xfrm>
          <a:prstGeom prst="rect">
            <a:avLst/>
          </a:prstGeom>
          <a:ln>
            <a:solidFill>
              <a:schemeClr val="tx1"/>
            </a:solidFill>
          </a:ln>
        </p:spPr>
      </p:pic>
    </p:spTree>
    <p:extLst>
      <p:ext uri="{BB962C8B-B14F-4D97-AF65-F5344CB8AC3E}">
        <p14:creationId xmlns:p14="http://schemas.microsoft.com/office/powerpoint/2010/main" val="36292622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436B6-47F0-59E5-0C63-6C1428505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94F25-19E9-6687-FF0F-3D1689092D38}"/>
              </a:ext>
            </a:extLst>
          </p:cNvPr>
          <p:cNvSpPr>
            <a:spLocks noGrp="1"/>
          </p:cNvSpPr>
          <p:nvPr>
            <p:ph type="title"/>
          </p:nvPr>
        </p:nvSpPr>
        <p:spPr/>
        <p:txBody>
          <a:bodyPr/>
          <a:lstStyle/>
          <a:p>
            <a:r>
              <a:rPr lang="en-US"/>
              <a:t>Case 2</a:t>
            </a:r>
          </a:p>
        </p:txBody>
      </p:sp>
      <p:sp>
        <p:nvSpPr>
          <p:cNvPr id="3" name="Content Placeholder 2">
            <a:extLst>
              <a:ext uri="{FF2B5EF4-FFF2-40B4-BE49-F238E27FC236}">
                <a16:creationId xmlns:a16="http://schemas.microsoft.com/office/drawing/2014/main" id="{E3B5DBF0-84AC-1EC7-88D5-9883DEBBD2E4}"/>
              </a:ext>
            </a:extLst>
          </p:cNvPr>
          <p:cNvSpPr>
            <a:spLocks noGrp="1"/>
          </p:cNvSpPr>
          <p:nvPr>
            <p:ph idx="1"/>
          </p:nvPr>
        </p:nvSpPr>
        <p:spPr>
          <a:xfrm>
            <a:off x="838200" y="1825624"/>
            <a:ext cx="10515600" cy="4869643"/>
          </a:xfrm>
        </p:spPr>
        <p:txBody>
          <a:bodyPr/>
          <a:lstStyle/>
          <a:p>
            <a:pPr marL="0" indent="0" algn="ctr">
              <a:buNone/>
            </a:pPr>
            <a:r>
              <a:rPr lang="en-US" sz="4000" b="1">
                <a:solidFill>
                  <a:schemeClr val="accent6"/>
                </a:solidFill>
              </a:rPr>
              <a:t>In aircraft_data.xlsx you will find a row for the Airbus A320-111, designed to have a maximum knot approach speed of 142. However, after 5 approaches, an instance has obtained an average maximum knot approach speed of 139. </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reflecting the preceding phenomena. </a:t>
            </a:r>
          </a:p>
          <a:p>
            <a:endParaRPr lang="en-US"/>
          </a:p>
        </p:txBody>
      </p:sp>
    </p:spTree>
    <p:extLst>
      <p:ext uri="{BB962C8B-B14F-4D97-AF65-F5344CB8AC3E}">
        <p14:creationId xmlns:p14="http://schemas.microsoft.com/office/powerpoint/2010/main" val="5121833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19F5-6EAF-8543-3C0E-841F4BE1E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DDB8B-1278-5DD8-A67D-F10DD534CEE3}"/>
              </a:ext>
            </a:extLst>
          </p:cNvPr>
          <p:cNvSpPr>
            <a:spLocks noGrp="1"/>
          </p:cNvSpPr>
          <p:nvPr>
            <p:ph type="title"/>
          </p:nvPr>
        </p:nvSpPr>
        <p:spPr/>
        <p:txBody>
          <a:bodyPr/>
          <a:lstStyle/>
          <a:p>
            <a:r>
              <a:rPr lang="en-US"/>
              <a:t>Case 3</a:t>
            </a:r>
          </a:p>
        </p:txBody>
      </p:sp>
      <p:sp>
        <p:nvSpPr>
          <p:cNvPr id="3" name="Content Placeholder 2">
            <a:extLst>
              <a:ext uri="{FF2B5EF4-FFF2-40B4-BE49-F238E27FC236}">
                <a16:creationId xmlns:a16="http://schemas.microsoft.com/office/drawing/2014/main" id="{22902AEC-26D8-8A71-315B-EEAE15CA9AA9}"/>
              </a:ext>
            </a:extLst>
          </p:cNvPr>
          <p:cNvSpPr>
            <a:spLocks noGrp="1"/>
          </p:cNvSpPr>
          <p:nvPr>
            <p:ph idx="1"/>
          </p:nvPr>
        </p:nvSpPr>
        <p:spPr/>
        <p:txBody>
          <a:bodyPr>
            <a:normAutofit fontScale="92500" lnSpcReduction="10000"/>
          </a:bodyPr>
          <a:lstStyle/>
          <a:p>
            <a:pPr marL="0" indent="0" algn="ctr">
              <a:buNone/>
            </a:pPr>
            <a:endParaRPr lang="en-US" sz="2800" b="1">
              <a:solidFill>
                <a:schemeClr val="accent6"/>
              </a:solidFill>
            </a:endParaRPr>
          </a:p>
          <a:p>
            <a:pPr marL="0" indent="0" algn="ctr">
              <a:buNone/>
            </a:pPr>
            <a:r>
              <a:rPr lang="en-US" sz="4000" b="1">
                <a:solidFill>
                  <a:schemeClr val="accent6"/>
                </a:solidFill>
              </a:rPr>
              <a:t>In soc_structure_definitions.xlsx you will find three “SOC_TITLE” entries that mention “Aerospace Engineer”.</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that reflects all three entries and their respective “SOC Definitions”.</a:t>
            </a:r>
          </a:p>
          <a:p>
            <a:pPr marL="0" indent="0" algn="ctr">
              <a:buNone/>
            </a:pPr>
            <a:endParaRPr lang="en-US"/>
          </a:p>
        </p:txBody>
      </p:sp>
    </p:spTree>
    <p:extLst>
      <p:ext uri="{BB962C8B-B14F-4D97-AF65-F5344CB8AC3E}">
        <p14:creationId xmlns:p14="http://schemas.microsoft.com/office/powerpoint/2010/main" val="7928243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ECF7-D915-7743-095C-3ADCDADED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E2F56-187B-F710-C124-E77FFB0AF2D4}"/>
              </a:ext>
            </a:extLst>
          </p:cNvPr>
          <p:cNvSpPr>
            <a:spLocks noGrp="1"/>
          </p:cNvSpPr>
          <p:nvPr>
            <p:ph type="title"/>
          </p:nvPr>
        </p:nvSpPr>
        <p:spPr/>
        <p:txBody>
          <a:bodyPr/>
          <a:lstStyle/>
          <a:p>
            <a:r>
              <a:rPr lang="en-US"/>
              <a:t>Case 4</a:t>
            </a:r>
          </a:p>
        </p:txBody>
      </p:sp>
      <p:sp>
        <p:nvSpPr>
          <p:cNvPr id="3" name="Content Placeholder 2">
            <a:extLst>
              <a:ext uri="{FF2B5EF4-FFF2-40B4-BE49-F238E27FC236}">
                <a16:creationId xmlns:a16="http://schemas.microsoft.com/office/drawing/2014/main" id="{8DB3E09B-9144-AD58-D0F9-19A83919485B}"/>
              </a:ext>
            </a:extLst>
          </p:cNvPr>
          <p:cNvSpPr>
            <a:spLocks noGrp="1"/>
          </p:cNvSpPr>
          <p:nvPr>
            <p:ph idx="1"/>
          </p:nvPr>
        </p:nvSpPr>
        <p:spPr/>
        <p:txBody>
          <a:bodyPr>
            <a:normAutofit/>
          </a:bodyPr>
          <a:lstStyle/>
          <a:p>
            <a:pPr marL="0" indent="0" algn="ctr">
              <a:buNone/>
            </a:pPr>
            <a:r>
              <a:rPr lang="en-US" sz="4000" b="1">
                <a:solidFill>
                  <a:schemeClr val="accent6"/>
                </a:solidFill>
              </a:rPr>
              <a:t>In employment_wage_May_2024.xlsx you will find three “OCC_TITLE” entries that mention “Aerospace Engineer”.</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that reflects all three entries and their associated column information.</a:t>
            </a:r>
          </a:p>
          <a:p>
            <a:pPr marL="0" indent="0" algn="ctr">
              <a:buNone/>
            </a:pPr>
            <a:endParaRPr lang="en-US" sz="4000" b="1">
              <a:solidFill>
                <a:schemeClr val="accent6"/>
              </a:solidFill>
            </a:endParaRPr>
          </a:p>
        </p:txBody>
      </p:sp>
    </p:spTree>
    <p:extLst>
      <p:ext uri="{BB962C8B-B14F-4D97-AF65-F5344CB8AC3E}">
        <p14:creationId xmlns:p14="http://schemas.microsoft.com/office/powerpoint/2010/main" val="21068818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AB027-643D-DBDD-2F0A-AA99F23A1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CB527-6B8B-45B9-497A-928FE2AB1A4C}"/>
              </a:ext>
            </a:extLst>
          </p:cNvPr>
          <p:cNvSpPr>
            <a:spLocks noGrp="1"/>
          </p:cNvSpPr>
          <p:nvPr>
            <p:ph type="title"/>
          </p:nvPr>
        </p:nvSpPr>
        <p:spPr/>
        <p:txBody>
          <a:bodyPr/>
          <a:lstStyle/>
          <a:p>
            <a:r>
              <a:rPr lang="en-US"/>
              <a:t>Mermaid</a:t>
            </a:r>
          </a:p>
        </p:txBody>
      </p:sp>
      <p:sp>
        <p:nvSpPr>
          <p:cNvPr id="3" name="Content Placeholder 2">
            <a:extLst>
              <a:ext uri="{FF2B5EF4-FFF2-40B4-BE49-F238E27FC236}">
                <a16:creationId xmlns:a16="http://schemas.microsoft.com/office/drawing/2014/main" id="{A5E2FD62-96F6-BBBE-985A-5A25F2D1E0DF}"/>
              </a:ext>
            </a:extLst>
          </p:cNvPr>
          <p:cNvSpPr>
            <a:spLocks noGrp="1"/>
          </p:cNvSpPr>
          <p:nvPr>
            <p:ph idx="1"/>
          </p:nvPr>
        </p:nvSpPr>
        <p:spPr/>
        <p:txBody>
          <a:bodyPr/>
          <a:lstStyle/>
          <a:p>
            <a:r>
              <a:rPr lang="en-US"/>
              <a:t>Mermaid is a flavor of Markdown</a:t>
            </a:r>
            <a:br>
              <a:rPr lang="en-US"/>
            </a:br>
            <a:r>
              <a:rPr lang="en-US"/>
              <a:t>specialized for representing </a:t>
            </a:r>
            <a:br>
              <a:rPr lang="en-US"/>
            </a:br>
            <a:r>
              <a:rPr lang="en-US"/>
              <a:t>diagrams</a:t>
            </a:r>
          </a:p>
          <a:p>
            <a:endParaRPr lang="en-US"/>
          </a:p>
          <a:p>
            <a:r>
              <a:rPr lang="en-US"/>
              <a:t>You’ll be using mermaid to </a:t>
            </a:r>
            <a:br>
              <a:rPr lang="en-US"/>
            </a:br>
            <a:r>
              <a:rPr lang="en-US"/>
              <a:t>represent design patterns in</a:t>
            </a:r>
            <a:br>
              <a:rPr lang="en-US"/>
            </a:br>
            <a:r>
              <a:rPr lang="en-US"/>
              <a:t>this course</a:t>
            </a:r>
          </a:p>
        </p:txBody>
      </p:sp>
      <p:pic>
        <p:nvPicPr>
          <p:cNvPr id="6" name="Picture 5" descr="A white logo on a purple background&#10;&#10;Description automatically generated">
            <a:extLst>
              <a:ext uri="{FF2B5EF4-FFF2-40B4-BE49-F238E27FC236}">
                <a16:creationId xmlns:a16="http://schemas.microsoft.com/office/drawing/2014/main" id="{80DDB274-7F45-34A5-5410-A90648A72D81}"/>
              </a:ext>
            </a:extLst>
          </p:cNvPr>
          <p:cNvPicPr>
            <a:picLocks noChangeAspect="1"/>
          </p:cNvPicPr>
          <p:nvPr/>
        </p:nvPicPr>
        <p:blipFill>
          <a:blip r:embed="rId2"/>
          <a:stretch>
            <a:fillRect/>
          </a:stretch>
        </p:blipFill>
        <p:spPr>
          <a:xfrm>
            <a:off x="2906485" y="5682380"/>
            <a:ext cx="1125765" cy="989166"/>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7EC3D131-1795-CD0B-0CDF-477BC34C4591}"/>
              </a:ext>
            </a:extLst>
          </p:cNvPr>
          <p:cNvPicPr>
            <a:picLocks noChangeAspect="1"/>
          </p:cNvPicPr>
          <p:nvPr/>
        </p:nvPicPr>
        <p:blipFill>
          <a:blip r:embed="rId3"/>
          <a:stretch>
            <a:fillRect/>
          </a:stretch>
        </p:blipFill>
        <p:spPr>
          <a:xfrm>
            <a:off x="6096000" y="477415"/>
            <a:ext cx="6002565" cy="2497142"/>
          </a:xfrm>
          <a:prstGeom prst="rect">
            <a:avLst/>
          </a:prstGeom>
        </p:spPr>
      </p:pic>
      <p:pic>
        <p:nvPicPr>
          <p:cNvPr id="11" name="Picture 10" descr="A diagram of a company&#10;&#10;Description automatically generated">
            <a:extLst>
              <a:ext uri="{FF2B5EF4-FFF2-40B4-BE49-F238E27FC236}">
                <a16:creationId xmlns:a16="http://schemas.microsoft.com/office/drawing/2014/main" id="{E68C5B50-5D9E-188E-1971-64D9F607E1E2}"/>
              </a:ext>
            </a:extLst>
          </p:cNvPr>
          <p:cNvPicPr>
            <a:picLocks noChangeAspect="1"/>
          </p:cNvPicPr>
          <p:nvPr/>
        </p:nvPicPr>
        <p:blipFill>
          <a:blip r:embed="rId4"/>
          <a:stretch>
            <a:fillRect/>
          </a:stretch>
        </p:blipFill>
        <p:spPr>
          <a:xfrm>
            <a:off x="6010727" y="3682667"/>
            <a:ext cx="6002565" cy="2883651"/>
          </a:xfrm>
          <a:prstGeom prst="rect">
            <a:avLst/>
          </a:prstGeom>
        </p:spPr>
      </p:pic>
      <p:cxnSp>
        <p:nvCxnSpPr>
          <p:cNvPr id="12" name="Straight Arrow Connector 11">
            <a:extLst>
              <a:ext uri="{FF2B5EF4-FFF2-40B4-BE49-F238E27FC236}">
                <a16:creationId xmlns:a16="http://schemas.microsoft.com/office/drawing/2014/main" id="{EA16B88D-447A-9114-62DA-9C77752DC8F4}"/>
              </a:ext>
            </a:extLst>
          </p:cNvPr>
          <p:cNvCxnSpPr>
            <a:cxnSpLocks/>
          </p:cNvCxnSpPr>
          <p:nvPr/>
        </p:nvCxnSpPr>
        <p:spPr>
          <a:xfrm>
            <a:off x="9118027" y="2974557"/>
            <a:ext cx="0" cy="7081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4666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138A6-8463-836D-2811-06669A551C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F891A-6FDD-894E-DC06-5E2C820B007A}"/>
              </a:ext>
            </a:extLst>
          </p:cNvPr>
          <p:cNvSpPr>
            <a:spLocks noGrp="1"/>
          </p:cNvSpPr>
          <p:nvPr>
            <p:ph idx="1"/>
          </p:nvPr>
        </p:nvSpPr>
        <p:spPr>
          <a:xfrm>
            <a:off x="3145972" y="4288971"/>
            <a:ext cx="7794171" cy="2416628"/>
          </a:xfrm>
        </p:spPr>
        <p:txBody>
          <a:bodyPr>
            <a:normAutofit/>
          </a:bodyPr>
          <a:lstStyle/>
          <a:p>
            <a:pPr marL="0" indent="0" algn="ctr">
              <a:buNone/>
            </a:pPr>
            <a:r>
              <a:rPr lang="en-US"/>
              <a:t>Play around in the live editor: </a:t>
            </a:r>
            <a:r>
              <a:rPr lang="en-US">
                <a:hlinkClick r:id="rId2"/>
              </a:rPr>
              <a:t>https://mermaid.live/edit</a:t>
            </a:r>
            <a:r>
              <a:rPr lang="en-US"/>
              <a:t> </a:t>
            </a:r>
          </a:p>
          <a:p>
            <a:pPr marL="0" indent="0" algn="ctr">
              <a:buNone/>
            </a:pPr>
            <a:endParaRPr lang="en-US"/>
          </a:p>
          <a:p>
            <a:pPr marL="0" indent="0" algn="ctr">
              <a:buNone/>
            </a:pPr>
            <a:r>
              <a:rPr lang="en-US"/>
              <a:t>Navigate to the helpful tutorials: </a:t>
            </a:r>
            <a:r>
              <a:rPr lang="en-US">
                <a:hlinkClick r:id="rId3"/>
              </a:rPr>
              <a:t>https://mermaid.js.org/ecosystem/tutorials.html</a:t>
            </a:r>
            <a:r>
              <a:rPr lang="en-US"/>
              <a:t> </a:t>
            </a:r>
          </a:p>
          <a:p>
            <a:pPr algn="ctr"/>
            <a:endParaRPr lang="en-US"/>
          </a:p>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507B6C1-0249-023E-9B2D-C923E1323024}"/>
              </a:ext>
            </a:extLst>
          </p:cNvPr>
          <p:cNvPicPr>
            <a:picLocks noChangeAspect="1"/>
          </p:cNvPicPr>
          <p:nvPr/>
        </p:nvPicPr>
        <p:blipFill>
          <a:blip r:embed="rId4"/>
          <a:stretch>
            <a:fillRect/>
          </a:stretch>
        </p:blipFill>
        <p:spPr>
          <a:xfrm>
            <a:off x="2623457" y="152401"/>
            <a:ext cx="9416142" cy="34499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68060748-900E-921A-3E91-D8C9689C3859}"/>
              </a:ext>
            </a:extLst>
          </p:cNvPr>
          <p:cNvPicPr>
            <a:picLocks noChangeAspect="1"/>
          </p:cNvPicPr>
          <p:nvPr/>
        </p:nvPicPr>
        <p:blipFill>
          <a:blip r:embed="rId5"/>
          <a:stretch>
            <a:fillRect/>
          </a:stretch>
        </p:blipFill>
        <p:spPr>
          <a:xfrm>
            <a:off x="271510" y="3294618"/>
            <a:ext cx="2199546" cy="3249779"/>
          </a:xfrm>
          <a:prstGeom prst="rect">
            <a:avLst/>
          </a:prstGeom>
        </p:spPr>
      </p:pic>
      <p:cxnSp>
        <p:nvCxnSpPr>
          <p:cNvPr id="14" name="Straight Arrow Connector 13">
            <a:extLst>
              <a:ext uri="{FF2B5EF4-FFF2-40B4-BE49-F238E27FC236}">
                <a16:creationId xmlns:a16="http://schemas.microsoft.com/office/drawing/2014/main" id="{7DCB5DE0-AE59-A7F6-3273-C757F60589B3}"/>
              </a:ext>
            </a:extLst>
          </p:cNvPr>
          <p:cNvCxnSpPr>
            <a:cxnSpLocks/>
            <a:stCxn id="3" idx="0"/>
          </p:cNvCxnSpPr>
          <p:nvPr/>
        </p:nvCxnSpPr>
        <p:spPr>
          <a:xfrm flipH="1" flipV="1">
            <a:off x="7043057" y="3602337"/>
            <a:ext cx="1" cy="6866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5944231-9850-FCFE-7070-A98580593000}"/>
              </a:ext>
            </a:extLst>
          </p:cNvPr>
          <p:cNvCxnSpPr>
            <a:cxnSpLocks/>
          </p:cNvCxnSpPr>
          <p:nvPr/>
        </p:nvCxnSpPr>
        <p:spPr>
          <a:xfrm flipH="1">
            <a:off x="2471056" y="5910943"/>
            <a:ext cx="205740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white logo on a purple background&#10;&#10;Description automatically generated">
            <a:extLst>
              <a:ext uri="{FF2B5EF4-FFF2-40B4-BE49-F238E27FC236}">
                <a16:creationId xmlns:a16="http://schemas.microsoft.com/office/drawing/2014/main" id="{C81FAA99-89A2-15EF-0257-474F687A492B}"/>
              </a:ext>
            </a:extLst>
          </p:cNvPr>
          <p:cNvPicPr>
            <a:picLocks noChangeAspect="1"/>
          </p:cNvPicPr>
          <p:nvPr/>
        </p:nvPicPr>
        <p:blipFill>
          <a:blip r:embed="rId6"/>
          <a:stretch>
            <a:fillRect/>
          </a:stretch>
        </p:blipFill>
        <p:spPr>
          <a:xfrm>
            <a:off x="808400" y="1382786"/>
            <a:ext cx="1125765" cy="989166"/>
          </a:xfrm>
          <a:prstGeom prst="rect">
            <a:avLst/>
          </a:prstGeom>
        </p:spPr>
      </p:pic>
    </p:spTree>
    <p:extLst>
      <p:ext uri="{BB962C8B-B14F-4D97-AF65-F5344CB8AC3E}">
        <p14:creationId xmlns:p14="http://schemas.microsoft.com/office/powerpoint/2010/main" val="2868299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3512-8B35-4AE6-6276-E796669F5C11}"/>
              </a:ext>
            </a:extLst>
          </p:cNvPr>
          <p:cNvSpPr>
            <a:spLocks noGrp="1"/>
          </p:cNvSpPr>
          <p:nvPr>
            <p:ph type="title"/>
          </p:nvPr>
        </p:nvSpPr>
        <p:spPr/>
        <p:txBody>
          <a:bodyPr/>
          <a:lstStyle/>
          <a:p>
            <a:r>
              <a:rPr lang="en-US"/>
              <a:t>BFO Ecosystem</a:t>
            </a:r>
          </a:p>
        </p:txBody>
      </p:sp>
      <p:pic>
        <p:nvPicPr>
          <p:cNvPr id="4" name="Picture 3" descr="A screenshot of a computer&#10;&#10;Description automatically generated">
            <a:extLst>
              <a:ext uri="{FF2B5EF4-FFF2-40B4-BE49-F238E27FC236}">
                <a16:creationId xmlns:a16="http://schemas.microsoft.com/office/drawing/2014/main" id="{F008D821-7598-D444-83C6-E5D06B2007D4}"/>
              </a:ext>
            </a:extLst>
          </p:cNvPr>
          <p:cNvPicPr>
            <a:picLocks noChangeAspect="1"/>
          </p:cNvPicPr>
          <p:nvPr/>
        </p:nvPicPr>
        <p:blipFill rotWithShape="1">
          <a:blip r:embed="rId2"/>
          <a:srcRect l="2028"/>
          <a:stretch/>
        </p:blipFill>
        <p:spPr>
          <a:xfrm>
            <a:off x="978887" y="1690687"/>
            <a:ext cx="2895530" cy="4764129"/>
          </a:xfrm>
          <a:prstGeom prst="rect">
            <a:avLst/>
          </a:prstGeom>
          <a:ln>
            <a:solidFill>
              <a:schemeClr val="tx1"/>
            </a:solidFill>
          </a:ln>
        </p:spPr>
      </p:pic>
      <p:pic>
        <p:nvPicPr>
          <p:cNvPr id="15" name="Picture 14" descr="A list of medical research&#10;&#10;Description automatically generated">
            <a:extLst>
              <a:ext uri="{FF2B5EF4-FFF2-40B4-BE49-F238E27FC236}">
                <a16:creationId xmlns:a16="http://schemas.microsoft.com/office/drawing/2014/main" id="{E9686A85-39DA-3724-F892-ACFBCD3DCA0E}"/>
              </a:ext>
            </a:extLst>
          </p:cNvPr>
          <p:cNvPicPr>
            <a:picLocks noChangeAspect="1"/>
          </p:cNvPicPr>
          <p:nvPr/>
        </p:nvPicPr>
        <p:blipFill>
          <a:blip r:embed="rId3"/>
          <a:stretch>
            <a:fillRect/>
          </a:stretch>
        </p:blipFill>
        <p:spPr>
          <a:xfrm>
            <a:off x="4296763" y="1403951"/>
            <a:ext cx="2961033" cy="5088924"/>
          </a:xfrm>
          <a:prstGeom prst="rect">
            <a:avLst/>
          </a:prstGeom>
          <a:ln>
            <a:solidFill>
              <a:schemeClr val="tx1"/>
            </a:solidFill>
          </a:ln>
        </p:spPr>
      </p:pic>
      <p:pic>
        <p:nvPicPr>
          <p:cNvPr id="20" name="Picture 19" descr="A list of medical terminology&#10;&#10;Description automatically generated">
            <a:extLst>
              <a:ext uri="{FF2B5EF4-FFF2-40B4-BE49-F238E27FC236}">
                <a16:creationId xmlns:a16="http://schemas.microsoft.com/office/drawing/2014/main" id="{222949FC-DE64-9C8F-9760-E4F858D2F324}"/>
              </a:ext>
            </a:extLst>
          </p:cNvPr>
          <p:cNvPicPr>
            <a:picLocks noChangeAspect="1"/>
          </p:cNvPicPr>
          <p:nvPr/>
        </p:nvPicPr>
        <p:blipFill>
          <a:blip r:embed="rId4"/>
          <a:stretch>
            <a:fillRect/>
          </a:stretch>
        </p:blipFill>
        <p:spPr>
          <a:xfrm>
            <a:off x="7680142" y="1696636"/>
            <a:ext cx="3871675" cy="4764129"/>
          </a:xfrm>
          <a:prstGeom prst="rect">
            <a:avLst/>
          </a:prstGeom>
          <a:ln>
            <a:solidFill>
              <a:schemeClr val="tx1"/>
            </a:solidFill>
          </a:ln>
        </p:spPr>
      </p:pic>
      <p:sp>
        <p:nvSpPr>
          <p:cNvPr id="3" name="TextBox 2">
            <a:extLst>
              <a:ext uri="{FF2B5EF4-FFF2-40B4-BE49-F238E27FC236}">
                <a16:creationId xmlns:a16="http://schemas.microsoft.com/office/drawing/2014/main" id="{3DE223DE-7EFA-4FF1-A08A-A1E403192FE5}"/>
              </a:ext>
            </a:extLst>
          </p:cNvPr>
          <p:cNvSpPr txBox="1"/>
          <p:nvPr/>
        </p:nvSpPr>
        <p:spPr>
          <a:xfrm>
            <a:off x="7257796" y="561373"/>
            <a:ext cx="283410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700+ Projects</a:t>
            </a:r>
          </a:p>
        </p:txBody>
      </p:sp>
    </p:spTree>
    <p:extLst>
      <p:ext uri="{BB962C8B-B14F-4D97-AF65-F5344CB8AC3E}">
        <p14:creationId xmlns:p14="http://schemas.microsoft.com/office/powerpoint/2010/main" val="81172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DA8-7A15-B9EA-366C-A8FAF1D5D6A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E9F4CD-DA0B-559B-B00E-B1DC98B953A7}"/>
              </a:ext>
            </a:extLst>
          </p:cNvPr>
          <p:cNvPicPr>
            <a:picLocks noChangeAspect="1"/>
          </p:cNvPicPr>
          <p:nvPr/>
        </p:nvPicPr>
        <p:blipFill>
          <a:blip r:embed="rId2"/>
          <a:stretch>
            <a:fillRect/>
          </a:stretch>
        </p:blipFill>
        <p:spPr>
          <a:xfrm>
            <a:off x="1562745" y="0"/>
            <a:ext cx="9066509" cy="6858000"/>
          </a:xfrm>
          <a:prstGeom prst="rect">
            <a:avLst/>
          </a:prstGeom>
          <a:ln>
            <a:solidFill>
              <a:schemeClr val="tx1"/>
            </a:solidFill>
          </a:ln>
        </p:spPr>
      </p:pic>
    </p:spTree>
    <p:extLst>
      <p:ext uri="{BB962C8B-B14F-4D97-AF65-F5344CB8AC3E}">
        <p14:creationId xmlns:p14="http://schemas.microsoft.com/office/powerpoint/2010/main" val="142839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BE8D-C0FC-4C23-7F34-1FB54278DA9F}"/>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605FF0B4-3253-000A-DD4C-802875D251E5}"/>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pPr marL="0" indent="0">
              <a:buNone/>
            </a:pPr>
            <a:endParaRPr lang="en-US" b="1"/>
          </a:p>
          <a:p>
            <a:r>
              <a:rPr lang="en-US" b="1"/>
              <a:t>Hub &amp; Spoke </a:t>
            </a:r>
            <a:r>
              <a:rPr lang="en-US"/>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328523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8E1E1-095F-4CF5-EA0A-D62023BD4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501F3-6BAF-F27E-BA82-46C6FE2E6CB5}"/>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6AB5D6BB-023E-A0CB-8C84-F90B45557343}"/>
              </a:ext>
            </a:extLst>
          </p:cNvPr>
          <p:cNvSpPr>
            <a:spLocks noGrp="1"/>
          </p:cNvSpPr>
          <p:nvPr>
            <p:ph type="body" idx="1"/>
          </p:nvPr>
        </p:nvSpPr>
        <p:spPr>
          <a:xfrm>
            <a:off x="838200" y="1825624"/>
            <a:ext cx="10515600" cy="5032375"/>
          </a:xfrm>
        </p:spPr>
        <p:txBody>
          <a:bodyPr/>
          <a:lstStyle/>
          <a:p>
            <a:r>
              <a:rPr lang="en-US" b="1">
                <a:solidFill>
                  <a:srgbClr val="FF0000"/>
                </a:solidFill>
              </a:rPr>
              <a:t>Realism</a:t>
            </a:r>
            <a:r>
              <a:rPr lang="en-US">
                <a:solidFill>
                  <a:srgbClr val="FF0000"/>
                </a:solidFill>
              </a:rPr>
              <a:t> – BFO is designed to represent the world, rather than simply concepts about the world</a:t>
            </a:r>
          </a:p>
          <a:p>
            <a:pPr marL="0" indent="0">
              <a:buNone/>
            </a:pPr>
            <a:endParaRPr lang="en-US" b="1"/>
          </a:p>
          <a:p>
            <a:r>
              <a:rPr lang="en-US" b="1"/>
              <a:t>Hub &amp; Spoke </a:t>
            </a:r>
            <a:r>
              <a:rPr lang="en-US"/>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938398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3483-B64B-5934-C380-876744B368C6}"/>
              </a:ext>
            </a:extLst>
          </p:cNvPr>
          <p:cNvSpPr>
            <a:spLocks noGrp="1"/>
          </p:cNvSpPr>
          <p:nvPr>
            <p:ph type="title"/>
          </p:nvPr>
        </p:nvSpPr>
        <p:spPr/>
        <p:txBody>
          <a:bodyPr/>
          <a:lstStyle/>
          <a:p>
            <a:r>
              <a:rPr lang="en-US"/>
              <a:t>Conceptualism</a:t>
            </a:r>
          </a:p>
        </p:txBody>
      </p:sp>
      <p:sp>
        <p:nvSpPr>
          <p:cNvPr id="3" name="Content Placeholder 2">
            <a:extLst>
              <a:ext uri="{FF2B5EF4-FFF2-40B4-BE49-F238E27FC236}">
                <a16:creationId xmlns:a16="http://schemas.microsoft.com/office/drawing/2014/main" id="{AE5BD00D-8058-2CD5-A356-7063EB6BF80E}"/>
              </a:ext>
            </a:extLst>
          </p:cNvPr>
          <p:cNvSpPr>
            <a:spLocks noGrp="1"/>
          </p:cNvSpPr>
          <p:nvPr>
            <p:ph idx="1"/>
          </p:nvPr>
        </p:nvSpPr>
        <p:spPr>
          <a:xfrm>
            <a:off x="838199" y="1825625"/>
            <a:ext cx="11081273" cy="4351338"/>
          </a:xfrm>
        </p:spPr>
        <p:txBody>
          <a:bodyPr/>
          <a:lstStyle/>
          <a:p>
            <a:r>
              <a:rPr lang="en-US"/>
              <a:t>“An ontology is a specification of a conceptualization” –</a:t>
            </a:r>
            <a:r>
              <a:rPr lang="en-US" i="1"/>
              <a:t>Gruber, 1992</a:t>
            </a:r>
          </a:p>
          <a:p>
            <a:endParaRPr lang="en-US" i="1"/>
          </a:p>
          <a:p>
            <a:endParaRPr lang="en-US"/>
          </a:p>
          <a:p>
            <a:r>
              <a:rPr lang="en-US"/>
              <a:t>Interpreted as claiming that ontologies represent </a:t>
            </a:r>
            <a:r>
              <a:rPr lang="en-US" b="1">
                <a:solidFill>
                  <a:srgbClr val="FF0000"/>
                </a:solidFill>
              </a:rPr>
              <a:t>concepts</a:t>
            </a:r>
          </a:p>
          <a:p>
            <a:endParaRPr lang="en-US" b="1">
              <a:solidFill>
                <a:srgbClr val="FF0000"/>
              </a:solidFill>
            </a:endParaRPr>
          </a:p>
          <a:p>
            <a:endParaRPr lang="en-US" b="1">
              <a:solidFill>
                <a:srgbClr val="FF0000"/>
              </a:solidFill>
            </a:endParaRPr>
          </a:p>
          <a:p>
            <a:r>
              <a:rPr lang="en-US">
                <a:solidFill>
                  <a:schemeClr val="tx1"/>
                </a:solidFill>
              </a:rPr>
              <a:t>You will find conceptualism underwriting not just ontologies but taxonomies, data models, schemas, etc. </a:t>
            </a:r>
          </a:p>
          <a:p>
            <a:endParaRPr lang="en-US" i="1"/>
          </a:p>
          <a:p>
            <a:endParaRPr lang="en-US" i="1"/>
          </a:p>
        </p:txBody>
      </p:sp>
    </p:spTree>
    <p:extLst>
      <p:ext uri="{BB962C8B-B14F-4D97-AF65-F5344CB8AC3E}">
        <p14:creationId xmlns:p14="http://schemas.microsoft.com/office/powerpoint/2010/main" val="1889596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F6F4E-77BC-3188-0455-77A64F5BB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19AFF-0634-6147-4F8C-ABDA2239B723}"/>
              </a:ext>
            </a:extLst>
          </p:cNvPr>
          <p:cNvSpPr>
            <a:spLocks noGrp="1"/>
          </p:cNvSpPr>
          <p:nvPr>
            <p:ph type="title"/>
          </p:nvPr>
        </p:nvSpPr>
        <p:spPr/>
        <p:txBody>
          <a:bodyPr/>
          <a:lstStyle/>
          <a:p>
            <a:r>
              <a:rPr lang="en-US"/>
              <a:t>Pragmatism</a:t>
            </a:r>
          </a:p>
        </p:txBody>
      </p:sp>
      <p:sp>
        <p:nvSpPr>
          <p:cNvPr id="3" name="Content Placeholder 2">
            <a:extLst>
              <a:ext uri="{FF2B5EF4-FFF2-40B4-BE49-F238E27FC236}">
                <a16:creationId xmlns:a16="http://schemas.microsoft.com/office/drawing/2014/main" id="{9AB9C54C-E965-F4A8-3641-6E314A579AD7}"/>
              </a:ext>
            </a:extLst>
          </p:cNvPr>
          <p:cNvSpPr>
            <a:spLocks noGrp="1"/>
          </p:cNvSpPr>
          <p:nvPr>
            <p:ph idx="1"/>
          </p:nvPr>
        </p:nvSpPr>
        <p:spPr>
          <a:xfrm>
            <a:off x="838199" y="1825625"/>
            <a:ext cx="11081273" cy="4846638"/>
          </a:xfrm>
        </p:spPr>
        <p:txBody>
          <a:bodyPr/>
          <a:lstStyle/>
          <a:p>
            <a:r>
              <a:rPr lang="en-US"/>
              <a:t>“Taking a more pragmatic view, one can say that ontology is a tool and product of engineering and thereby defined by its use.” –</a:t>
            </a:r>
            <a:r>
              <a:rPr lang="en-US" i="1"/>
              <a:t>Gruber, 2009</a:t>
            </a:r>
          </a:p>
          <a:p>
            <a:endParaRPr lang="en-US" i="1"/>
          </a:p>
          <a:p>
            <a:endParaRPr lang="en-US" i="1"/>
          </a:p>
          <a:p>
            <a:r>
              <a:rPr lang="en-US"/>
              <a:t>Interpreted as claiming ontologies represent </a:t>
            </a:r>
            <a:r>
              <a:rPr lang="en-US" b="1">
                <a:solidFill>
                  <a:srgbClr val="FF0000"/>
                </a:solidFill>
              </a:rPr>
              <a:t>what they need to represent</a:t>
            </a:r>
          </a:p>
          <a:p>
            <a:endParaRPr lang="en-US" b="1">
              <a:solidFill>
                <a:srgbClr val="FF0000"/>
              </a:solidFill>
            </a:endParaRPr>
          </a:p>
          <a:p>
            <a:endParaRPr lang="en-US" b="1">
              <a:solidFill>
                <a:srgbClr val="FF0000"/>
              </a:solidFill>
            </a:endParaRPr>
          </a:p>
          <a:p>
            <a:r>
              <a:rPr lang="en-US">
                <a:solidFill>
                  <a:schemeClr val="tx1"/>
                </a:solidFill>
              </a:rPr>
              <a:t>You will find pragmatism underwriting not just ontologies but taxonomies, data models, schemas, etc. </a:t>
            </a:r>
          </a:p>
          <a:p>
            <a:endParaRPr lang="en-US" b="1">
              <a:solidFill>
                <a:srgbClr val="FF0000"/>
              </a:solidFill>
            </a:endParaRPr>
          </a:p>
        </p:txBody>
      </p:sp>
    </p:spTree>
    <p:extLst>
      <p:ext uri="{BB962C8B-B14F-4D97-AF65-F5344CB8AC3E}">
        <p14:creationId xmlns:p14="http://schemas.microsoft.com/office/powerpoint/2010/main" val="2364742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48F6-938F-3492-8EEE-FE8BBB179108}"/>
              </a:ext>
            </a:extLst>
          </p:cNvPr>
          <p:cNvSpPr>
            <a:spLocks noGrp="1"/>
          </p:cNvSpPr>
          <p:nvPr>
            <p:ph type="title"/>
          </p:nvPr>
        </p:nvSpPr>
        <p:spPr/>
        <p:txBody>
          <a:bodyPr/>
          <a:lstStyle/>
          <a:p>
            <a:r>
              <a:rPr lang="en-US"/>
              <a:t>Realism</a:t>
            </a:r>
          </a:p>
        </p:txBody>
      </p:sp>
      <p:sp>
        <p:nvSpPr>
          <p:cNvPr id="3" name="Content Placeholder 2">
            <a:extLst>
              <a:ext uri="{FF2B5EF4-FFF2-40B4-BE49-F238E27FC236}">
                <a16:creationId xmlns:a16="http://schemas.microsoft.com/office/drawing/2014/main" id="{4AF59830-2B3E-C977-D252-19FC73DFFA10}"/>
              </a:ext>
            </a:extLst>
          </p:cNvPr>
          <p:cNvSpPr>
            <a:spLocks noGrp="1"/>
          </p:cNvSpPr>
          <p:nvPr>
            <p:ph idx="1"/>
          </p:nvPr>
        </p:nvSpPr>
        <p:spPr>
          <a:xfrm>
            <a:off x="838200" y="1825625"/>
            <a:ext cx="10515600" cy="4785382"/>
          </a:xfrm>
        </p:spPr>
        <p:txBody>
          <a:bodyPr>
            <a:normAutofit/>
          </a:bodyPr>
          <a:lstStyle/>
          <a:p>
            <a:r>
              <a:rPr lang="en-US"/>
              <a:t>Ontologies are a specification of </a:t>
            </a:r>
            <a:r>
              <a:rPr lang="en-US" b="1">
                <a:solidFill>
                  <a:schemeClr val="accent6"/>
                </a:solidFill>
              </a:rPr>
              <a:t>fundamental structure of the world </a:t>
            </a:r>
          </a:p>
          <a:p>
            <a:endParaRPr lang="en-US"/>
          </a:p>
          <a:p>
            <a:endParaRPr lang="en-US"/>
          </a:p>
          <a:p>
            <a:r>
              <a:rPr lang="en-US"/>
              <a:t>Which encompasses both </a:t>
            </a:r>
            <a:r>
              <a:rPr lang="en-US" b="1">
                <a:solidFill>
                  <a:srgbClr val="FF0000"/>
                </a:solidFill>
              </a:rPr>
              <a:t>conceptualism</a:t>
            </a:r>
            <a:r>
              <a:rPr lang="en-US">
                <a:solidFill>
                  <a:schemeClr val="tx1"/>
                </a:solidFill>
              </a:rPr>
              <a:t> and </a:t>
            </a:r>
            <a:r>
              <a:rPr lang="en-US" b="1">
                <a:solidFill>
                  <a:srgbClr val="FF0000"/>
                </a:solidFill>
              </a:rPr>
              <a:t>pragmatism</a:t>
            </a:r>
          </a:p>
          <a:p>
            <a:endParaRPr lang="en-US"/>
          </a:p>
          <a:p>
            <a:endParaRPr lang="en-US"/>
          </a:p>
          <a:p>
            <a:r>
              <a:rPr lang="en-US">
                <a:solidFill>
                  <a:schemeClr val="tx1"/>
                </a:solidFill>
              </a:rPr>
              <a:t>You will find realism underwriting not just ontologies but logical models, formal specifications, mathematics, etc. </a:t>
            </a:r>
          </a:p>
          <a:p>
            <a:endParaRPr lang="en-US"/>
          </a:p>
        </p:txBody>
      </p:sp>
    </p:spTree>
    <p:extLst>
      <p:ext uri="{BB962C8B-B14F-4D97-AF65-F5344CB8AC3E}">
        <p14:creationId xmlns:p14="http://schemas.microsoft.com/office/powerpoint/2010/main" val="2486119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field&#10;&#10;Description automatically generated">
            <a:extLst>
              <a:ext uri="{FF2B5EF4-FFF2-40B4-BE49-F238E27FC236}">
                <a16:creationId xmlns:a16="http://schemas.microsoft.com/office/drawing/2014/main" id="{ADE14055-CC89-F1B3-18B5-A82198695DD9}"/>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8848F6-938F-3492-8EEE-FE8BBB179108}"/>
              </a:ext>
            </a:extLst>
          </p:cNvPr>
          <p:cNvSpPr>
            <a:spLocks noGrp="1"/>
          </p:cNvSpPr>
          <p:nvPr>
            <p:ph type="title"/>
          </p:nvPr>
        </p:nvSpPr>
        <p:spPr/>
        <p:txBody>
          <a:bodyPr/>
          <a:lstStyle/>
          <a:p>
            <a:r>
              <a:rPr lang="en-US"/>
              <a:t>Realism</a:t>
            </a:r>
          </a:p>
        </p:txBody>
      </p:sp>
      <p:sp>
        <p:nvSpPr>
          <p:cNvPr id="3" name="Content Placeholder 2">
            <a:extLst>
              <a:ext uri="{FF2B5EF4-FFF2-40B4-BE49-F238E27FC236}">
                <a16:creationId xmlns:a16="http://schemas.microsoft.com/office/drawing/2014/main" id="{4AF59830-2B3E-C977-D252-19FC73DFFA10}"/>
              </a:ext>
            </a:extLst>
          </p:cNvPr>
          <p:cNvSpPr>
            <a:spLocks noGrp="1"/>
          </p:cNvSpPr>
          <p:nvPr>
            <p:ph idx="1"/>
          </p:nvPr>
        </p:nvSpPr>
        <p:spPr/>
        <p:txBody>
          <a:bodyPr/>
          <a:lstStyle/>
          <a:p>
            <a:endParaRPr lang="en-US"/>
          </a:p>
          <a:p>
            <a:pPr marL="0" indent="0" algn="ctr">
              <a:buNone/>
            </a:pPr>
            <a:r>
              <a:rPr lang="en-US" sz="3200" b="1">
                <a:solidFill>
                  <a:schemeClr val="accent6">
                    <a:lumMod val="75000"/>
                  </a:schemeClr>
                </a:solidFill>
              </a:rPr>
              <a:t>If we attempt to go from the words we use to the world, it is unlikely that we will end up in the same place</a:t>
            </a:r>
          </a:p>
          <a:p>
            <a:pPr algn="ctr"/>
            <a:endParaRPr lang="en-US" b="1">
              <a:solidFill>
                <a:schemeClr val="accent6"/>
              </a:solidFill>
            </a:endParaRPr>
          </a:p>
          <a:p>
            <a:pPr marL="0" indent="0" algn="ctr">
              <a:buNone/>
            </a:pPr>
            <a:r>
              <a:rPr lang="en-US" sz="3200" b="1">
                <a:solidFill>
                  <a:schemeClr val="accent6">
                    <a:lumMod val="75000"/>
                  </a:schemeClr>
                </a:solidFill>
              </a:rPr>
              <a:t>If we attempt to go from the world to the words we use, it is more likely we will remain coordinated</a:t>
            </a:r>
          </a:p>
          <a:p>
            <a:pPr marL="0" indent="0">
              <a:buNone/>
            </a:pPr>
            <a:endParaRPr lang="en-US" i="1"/>
          </a:p>
          <a:p>
            <a:endParaRPr lang="en-US"/>
          </a:p>
        </p:txBody>
      </p:sp>
    </p:spTree>
    <p:extLst>
      <p:ext uri="{BB962C8B-B14F-4D97-AF65-F5344CB8AC3E}">
        <p14:creationId xmlns:p14="http://schemas.microsoft.com/office/powerpoint/2010/main" val="2205985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824DD-9E90-B9C1-E6A8-A1E92B76C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EFB63-2894-339F-DE77-25D16B0D2083}"/>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DB2E9562-9B9C-DF06-55DF-45C628D4D1DB}"/>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pPr marL="0" indent="0">
              <a:buNone/>
            </a:pPr>
            <a:endParaRPr lang="en-US" b="1"/>
          </a:p>
          <a:p>
            <a:r>
              <a:rPr lang="en-US" b="1">
                <a:solidFill>
                  <a:srgbClr val="FF0000"/>
                </a:solidFill>
              </a:rPr>
              <a:t>Hub &amp; Spoke </a:t>
            </a:r>
            <a:r>
              <a:rPr lang="en-US">
                <a:solidFill>
                  <a:srgbClr val="FF0000"/>
                </a:solidFill>
              </a:rPr>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2366998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8B993-48AB-4487-603F-DB6C97B60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7DA9-DA52-D205-9D23-583136FE811A}"/>
              </a:ext>
            </a:extLst>
          </p:cNvPr>
          <p:cNvSpPr>
            <a:spLocks noGrp="1"/>
          </p:cNvSpPr>
          <p:nvPr>
            <p:ph type="title"/>
          </p:nvPr>
        </p:nvSpPr>
        <p:spPr/>
        <p:txBody>
          <a:bodyPr/>
          <a:lstStyle/>
          <a:p>
            <a:r>
              <a:rPr lang="en-US"/>
              <a:t>Gene Ontology - 1998 </a:t>
            </a:r>
          </a:p>
        </p:txBody>
      </p:sp>
      <p:pic>
        <p:nvPicPr>
          <p:cNvPr id="6" name="Picture 5" descr="A diagram of a structure&#10;&#10;Description automatically generated">
            <a:extLst>
              <a:ext uri="{FF2B5EF4-FFF2-40B4-BE49-F238E27FC236}">
                <a16:creationId xmlns:a16="http://schemas.microsoft.com/office/drawing/2014/main" id="{66E09C1C-2D40-E073-6D29-666619DBB124}"/>
              </a:ext>
            </a:extLst>
          </p:cNvPr>
          <p:cNvPicPr>
            <a:picLocks noChangeAspect="1"/>
          </p:cNvPicPr>
          <p:nvPr/>
        </p:nvPicPr>
        <p:blipFill>
          <a:blip r:embed="rId2"/>
          <a:stretch>
            <a:fillRect/>
          </a:stretch>
        </p:blipFill>
        <p:spPr>
          <a:xfrm>
            <a:off x="6255926" y="791850"/>
            <a:ext cx="5283340" cy="5806913"/>
          </a:xfrm>
          <a:prstGeom prst="rect">
            <a:avLst/>
          </a:prstGeom>
          <a:ln>
            <a:solidFill>
              <a:schemeClr val="tx1"/>
            </a:solidFill>
          </a:ln>
        </p:spPr>
      </p:pic>
      <p:pic>
        <p:nvPicPr>
          <p:cNvPr id="8" name="Picture 7" descr="A close-up of a logo&#10;&#10;Description automatically generated">
            <a:extLst>
              <a:ext uri="{FF2B5EF4-FFF2-40B4-BE49-F238E27FC236}">
                <a16:creationId xmlns:a16="http://schemas.microsoft.com/office/drawing/2014/main" id="{4415A64D-A739-5C74-0AFD-4C44F04EA940}"/>
              </a:ext>
            </a:extLst>
          </p:cNvPr>
          <p:cNvPicPr>
            <a:picLocks noChangeAspect="1"/>
          </p:cNvPicPr>
          <p:nvPr/>
        </p:nvPicPr>
        <p:blipFill>
          <a:blip r:embed="rId3"/>
          <a:stretch>
            <a:fillRect/>
          </a:stretch>
        </p:blipFill>
        <p:spPr>
          <a:xfrm>
            <a:off x="838200" y="1731045"/>
            <a:ext cx="4601348" cy="1413956"/>
          </a:xfrm>
          <a:prstGeom prst="rect">
            <a:avLst/>
          </a:prstGeom>
          <a:ln>
            <a:solidFill>
              <a:schemeClr val="tx1"/>
            </a:solidFill>
          </a:ln>
        </p:spPr>
      </p:pic>
      <p:sp>
        <p:nvSpPr>
          <p:cNvPr id="9" name="TextBox 8">
            <a:extLst>
              <a:ext uri="{FF2B5EF4-FFF2-40B4-BE49-F238E27FC236}">
                <a16:creationId xmlns:a16="http://schemas.microsoft.com/office/drawing/2014/main" id="{DAC31AFA-3362-BA37-3B5A-3FD60C26B1B6}"/>
              </a:ext>
            </a:extLst>
          </p:cNvPr>
          <p:cNvSpPr txBox="1"/>
          <p:nvPr/>
        </p:nvSpPr>
        <p:spPr>
          <a:xfrm>
            <a:off x="520208" y="3429000"/>
            <a:ext cx="5237331" cy="31085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mission of the GO Consortium</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is to develop a comprehensive,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computational model of </a:t>
            </a:r>
            <a:b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biological systems</a:t>
            </a: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ranging from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molecular to the organism level,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across the multiplicity of species in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tree of life.</a:t>
            </a:r>
          </a:p>
        </p:txBody>
      </p:sp>
    </p:spTree>
    <p:extLst>
      <p:ext uri="{BB962C8B-B14F-4D97-AF65-F5344CB8AC3E}">
        <p14:creationId xmlns:p14="http://schemas.microsoft.com/office/powerpoint/2010/main" val="2242417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F1AB0-55DF-DD29-074A-01E532D2E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3DAFE-034C-6306-FF42-9E826D356F29}"/>
              </a:ext>
            </a:extLst>
          </p:cNvPr>
          <p:cNvSpPr>
            <a:spLocks noGrp="1"/>
          </p:cNvSpPr>
          <p:nvPr>
            <p:ph type="title"/>
          </p:nvPr>
        </p:nvSpPr>
        <p:spPr/>
        <p:txBody>
          <a:bodyPr>
            <a:normAutofit/>
          </a:bodyPr>
          <a:lstStyle/>
          <a:p>
            <a:r>
              <a:rPr lang="en-US"/>
              <a:t>Proliferation of Ontologies</a:t>
            </a:r>
          </a:p>
        </p:txBody>
      </p:sp>
      <p:sp>
        <p:nvSpPr>
          <p:cNvPr id="3" name="Text Placeholder 2">
            <a:extLst>
              <a:ext uri="{FF2B5EF4-FFF2-40B4-BE49-F238E27FC236}">
                <a16:creationId xmlns:a16="http://schemas.microsoft.com/office/drawing/2014/main" id="{862C242B-E0B7-30CB-A329-3E151C2676C2}"/>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r>
              <a:rPr lang="en-US"/>
              <a:t>The success of the Gene Ontology led to a proliferation of ontologies developed by subject-matter experts, computer scientists, and logicians</a:t>
            </a:r>
          </a:p>
          <a:p>
            <a:endParaRPr lang="en-US"/>
          </a:p>
        </p:txBody>
      </p:sp>
    </p:spTree>
    <p:extLst>
      <p:ext uri="{BB962C8B-B14F-4D97-AF65-F5344CB8AC3E}">
        <p14:creationId xmlns:p14="http://schemas.microsoft.com/office/powerpoint/2010/main" val="304822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7C9AD-6CC1-4BEA-5D30-0504AD5A2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34163-EBA1-529E-0934-6B0A46575074}"/>
              </a:ext>
            </a:extLst>
          </p:cNvPr>
          <p:cNvSpPr>
            <a:spLocks noGrp="1"/>
          </p:cNvSpPr>
          <p:nvPr>
            <p:ph type="title"/>
          </p:nvPr>
        </p:nvSpPr>
        <p:spPr/>
        <p:txBody>
          <a:bodyPr/>
          <a:lstStyle/>
          <a:p>
            <a:r>
              <a:rPr lang="en-US"/>
              <a:t>Proliferation of Ontologies</a:t>
            </a:r>
          </a:p>
        </p:txBody>
      </p:sp>
      <p:sp>
        <p:nvSpPr>
          <p:cNvPr id="3" name="Text Placeholder 2">
            <a:extLst>
              <a:ext uri="{FF2B5EF4-FFF2-40B4-BE49-F238E27FC236}">
                <a16:creationId xmlns:a16="http://schemas.microsoft.com/office/drawing/2014/main" id="{7311D93A-33F9-6A54-A447-52381CDB2854}"/>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r>
              <a:rPr lang="en-US"/>
              <a:t>The success of the Gene Ontology led to a proliferation of ontologies developed by subject-matter experts, computer scientists, and logicians</a:t>
            </a:r>
          </a:p>
          <a:p>
            <a:endParaRPr lang="en-US"/>
          </a:p>
          <a:p>
            <a:r>
              <a:rPr lang="en-US"/>
              <a:t>Almost </a:t>
            </a:r>
            <a:r>
              <a:rPr lang="en-US" b="1">
                <a:solidFill>
                  <a:srgbClr val="FF0000"/>
                </a:solidFill>
              </a:rPr>
              <a:t>none</a:t>
            </a:r>
            <a:r>
              <a:rPr lang="en-US"/>
              <a:t> of which were developed in coordination</a:t>
            </a:r>
          </a:p>
          <a:p>
            <a:endParaRPr lang="en-US"/>
          </a:p>
          <a:p>
            <a:r>
              <a:rPr lang="en-US"/>
              <a:t>The result was </a:t>
            </a:r>
            <a:r>
              <a:rPr lang="en-US" b="1">
                <a:solidFill>
                  <a:srgbClr val="FF0000"/>
                </a:solidFill>
              </a:rPr>
              <a:t>massive incompatibility </a:t>
            </a:r>
            <a:r>
              <a:rPr lang="en-US"/>
              <a:t>of terms and relations, confusion, in-fighting, name-calling, etc.</a:t>
            </a:r>
          </a:p>
        </p:txBody>
      </p:sp>
    </p:spTree>
    <p:extLst>
      <p:ext uri="{BB962C8B-B14F-4D97-AF65-F5344CB8AC3E}">
        <p14:creationId xmlns:p14="http://schemas.microsoft.com/office/powerpoint/2010/main" val="380606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506F-AFA9-98EA-A274-D2745DFE2322}"/>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86F77FE7-E803-DF1F-95B0-1A37096E425A}"/>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4152834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4EBDC-EA08-013E-BD15-9C9A7D87C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AC8A6-B7F6-07D5-16D5-907D34138DAC}"/>
              </a:ext>
            </a:extLst>
          </p:cNvPr>
          <p:cNvSpPr>
            <a:spLocks noGrp="1"/>
          </p:cNvSpPr>
          <p:nvPr>
            <p:ph type="title"/>
          </p:nvPr>
        </p:nvSpPr>
        <p:spPr/>
        <p:txBody>
          <a:bodyPr/>
          <a:lstStyle/>
          <a:p>
            <a:r>
              <a:rPr lang="en-US"/>
              <a:t>Open Biological and Biomedical Ontologies</a:t>
            </a:r>
          </a:p>
        </p:txBody>
      </p:sp>
      <p:sp>
        <p:nvSpPr>
          <p:cNvPr id="3" name="Text Placeholder 2">
            <a:extLst>
              <a:ext uri="{FF2B5EF4-FFF2-40B4-BE49-F238E27FC236}">
                <a16:creationId xmlns:a16="http://schemas.microsoft.com/office/drawing/2014/main" id="{428F85F9-776C-4CF0-52AE-F6BC749114B4}"/>
              </a:ext>
            </a:extLst>
          </p:cNvPr>
          <p:cNvSpPr>
            <a:spLocks noGrp="1"/>
          </p:cNvSpPr>
          <p:nvPr>
            <p:ph type="body" idx="1"/>
          </p:nvPr>
        </p:nvSpPr>
        <p:spPr>
          <a:xfrm>
            <a:off x="838200" y="1601506"/>
            <a:ext cx="10515600" cy="4891369"/>
          </a:xfrm>
        </p:spPr>
        <p:txBody>
          <a:bodyPr>
            <a:normAutofit/>
          </a:bodyPr>
          <a:lstStyle/>
          <a:p>
            <a:r>
              <a:rPr lang="en-US"/>
              <a:t>In 2005, a consortium of biologists </a:t>
            </a:r>
            <a:br>
              <a:rPr lang="en-US"/>
            </a:br>
            <a:r>
              <a:rPr lang="en-US"/>
              <a:t>decided to create standards for ontology </a:t>
            </a:r>
            <a:br>
              <a:rPr lang="en-US"/>
            </a:br>
            <a:r>
              <a:rPr lang="en-US"/>
              <a:t>development</a:t>
            </a:r>
          </a:p>
          <a:p>
            <a:endParaRPr lang="en-US"/>
          </a:p>
          <a:p>
            <a:r>
              <a:rPr lang="en-US"/>
              <a:t>Such as requiring ontologies be open-source, </a:t>
            </a:r>
            <a:br>
              <a:rPr lang="en-US"/>
            </a:br>
            <a:r>
              <a:rPr lang="en-US"/>
              <a:t>have documentation, include definitions for </a:t>
            </a:r>
            <a:br>
              <a:rPr lang="en-US"/>
            </a:br>
            <a:r>
              <a:rPr lang="en-US"/>
              <a:t>vocabulary terms</a:t>
            </a:r>
            <a:r>
              <a:rPr lang="en-US" b="1">
                <a:solidFill>
                  <a:srgbClr val="FF0000"/>
                </a:solidFill>
              </a:rPr>
              <a:t> and...</a:t>
            </a:r>
          </a:p>
          <a:p>
            <a:endParaRPr lang="en-US"/>
          </a:p>
          <a:p>
            <a:r>
              <a:rPr lang="en-US" b="1">
                <a:solidFill>
                  <a:srgbClr val="FF0000"/>
                </a:solidFill>
              </a:rPr>
              <a:t>Align to a top-level ontology which provides a </a:t>
            </a:r>
            <a:br>
              <a:rPr lang="en-US" b="1">
                <a:solidFill>
                  <a:srgbClr val="FF0000"/>
                </a:solidFill>
              </a:rPr>
            </a:br>
            <a:r>
              <a:rPr lang="en-US" b="1">
                <a:solidFill>
                  <a:srgbClr val="FF0000"/>
                </a:solidFill>
              </a:rPr>
              <a:t>starting point for all ontology development...</a:t>
            </a:r>
          </a:p>
        </p:txBody>
      </p:sp>
      <p:pic>
        <p:nvPicPr>
          <p:cNvPr id="5" name="Picture 4" descr="A screenshot of a phone&#10;&#10;Description automatically generated">
            <a:extLst>
              <a:ext uri="{FF2B5EF4-FFF2-40B4-BE49-F238E27FC236}">
                <a16:creationId xmlns:a16="http://schemas.microsoft.com/office/drawing/2014/main" id="{4D9AB28E-0DDD-9BAA-2A33-AFAEC90F913A}"/>
              </a:ext>
            </a:extLst>
          </p:cNvPr>
          <p:cNvPicPr>
            <a:picLocks noChangeAspect="1"/>
          </p:cNvPicPr>
          <p:nvPr/>
        </p:nvPicPr>
        <p:blipFill>
          <a:blip r:embed="rId2"/>
          <a:stretch>
            <a:fillRect/>
          </a:stretch>
        </p:blipFill>
        <p:spPr>
          <a:xfrm>
            <a:off x="8161508" y="1377022"/>
            <a:ext cx="3845668" cy="5429519"/>
          </a:xfrm>
          <a:prstGeom prst="rect">
            <a:avLst/>
          </a:prstGeom>
          <a:ln>
            <a:solidFill>
              <a:schemeClr val="tx1"/>
            </a:solidFill>
          </a:ln>
        </p:spPr>
      </p:pic>
    </p:spTree>
    <p:extLst>
      <p:ext uri="{BB962C8B-B14F-4D97-AF65-F5344CB8AC3E}">
        <p14:creationId xmlns:p14="http://schemas.microsoft.com/office/powerpoint/2010/main" val="439100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ttps://scs.senecac.on.ca/~oop244/pages/images/linnaeu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Question Mark with solid fill">
            <a:extLst>
              <a:ext uri="{FF2B5EF4-FFF2-40B4-BE49-F238E27FC236}">
                <a16:creationId xmlns:a16="http://schemas.microsoft.com/office/drawing/2014/main" id="{EC63B9B8-66AB-B223-33D5-A6FE0E47C1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4122" y="228991"/>
            <a:ext cx="1848678" cy="1848678"/>
          </a:xfrm>
          <a:prstGeom prst="rect">
            <a:avLst/>
          </a:prstGeom>
        </p:spPr>
      </p:pic>
    </p:spTree>
    <p:extLst>
      <p:ext uri="{BB962C8B-B14F-4D97-AF65-F5344CB8AC3E}">
        <p14:creationId xmlns:p14="http://schemas.microsoft.com/office/powerpoint/2010/main" val="2670401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6F349-8687-120B-425C-F8086297E72B}"/>
            </a:ext>
          </a:extLst>
        </p:cNvPr>
        <p:cNvGrpSpPr/>
        <p:nvPr/>
      </p:nvGrpSpPr>
      <p:grpSpPr>
        <a:xfrm>
          <a:off x="0" y="0"/>
          <a:ext cx="0" cy="0"/>
          <a:chOff x="0" y="0"/>
          <a:chExt cx="0" cy="0"/>
        </a:xfrm>
      </p:grpSpPr>
      <p:pic>
        <p:nvPicPr>
          <p:cNvPr id="84994" name="Picture 2" descr="https://scs.senecac.on.ca/~oop244/pages/images/linnaeus.png">
            <a:extLst>
              <a:ext uri="{FF2B5EF4-FFF2-40B4-BE49-F238E27FC236}">
                <a16:creationId xmlns:a16="http://schemas.microsoft.com/office/drawing/2014/main" id="{57E9A3EB-9EC1-FF57-F874-E180264A86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WINDOWS\Desktop\porphyrytree(ca1514).jpg">
            <a:extLst>
              <a:ext uri="{FF2B5EF4-FFF2-40B4-BE49-F238E27FC236}">
                <a16:creationId xmlns:a16="http://schemas.microsoft.com/office/drawing/2014/main" id="{24A0A11E-84DD-5C1D-14C9-6B8E4DBB5B26}"/>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7508331" y="36620"/>
            <a:ext cx="4111739" cy="631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 descr="Question Mark with solid fill">
            <a:extLst>
              <a:ext uri="{FF2B5EF4-FFF2-40B4-BE49-F238E27FC236}">
                <a16:creationId xmlns:a16="http://schemas.microsoft.com/office/drawing/2014/main" id="{79618434-DD7A-7C15-99F6-FB308F601F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096" y="4369904"/>
            <a:ext cx="1848678" cy="1848678"/>
          </a:xfrm>
          <a:prstGeom prst="rect">
            <a:avLst/>
          </a:prstGeom>
        </p:spPr>
      </p:pic>
    </p:spTree>
    <p:extLst>
      <p:ext uri="{BB962C8B-B14F-4D97-AF65-F5344CB8AC3E}">
        <p14:creationId xmlns:p14="http://schemas.microsoft.com/office/powerpoint/2010/main" val="1851653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1E7FD-12E4-9D1F-C83A-13F2C0231E5B}"/>
            </a:ext>
          </a:extLst>
        </p:cNvPr>
        <p:cNvGrpSpPr/>
        <p:nvPr/>
      </p:nvGrpSpPr>
      <p:grpSpPr>
        <a:xfrm>
          <a:off x="0" y="0"/>
          <a:ext cx="0" cy="0"/>
          <a:chOff x="0" y="0"/>
          <a:chExt cx="0" cy="0"/>
        </a:xfrm>
      </p:grpSpPr>
      <p:pic>
        <p:nvPicPr>
          <p:cNvPr id="84994" name="Picture 2" descr="https://scs.senecac.on.ca/~oop244/pages/images/linnaeus.png">
            <a:extLst>
              <a:ext uri="{FF2B5EF4-FFF2-40B4-BE49-F238E27FC236}">
                <a16:creationId xmlns:a16="http://schemas.microsoft.com/office/drawing/2014/main" id="{8DAB1B8B-33F0-7AC9-3AAE-A5A7CE07BC6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WINDOWS\Desktop\porphyrytree(ca1514).jpg">
            <a:extLst>
              <a:ext uri="{FF2B5EF4-FFF2-40B4-BE49-F238E27FC236}">
                <a16:creationId xmlns:a16="http://schemas.microsoft.com/office/drawing/2014/main" id="{417E4846-BB99-CAED-368E-751018296AFB}"/>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7508331" y="36620"/>
            <a:ext cx="4111739" cy="631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users.bestweb.net/~sowa/ontology/porphyry.gif">
            <a:extLst>
              <a:ext uri="{FF2B5EF4-FFF2-40B4-BE49-F238E27FC236}">
                <a16:creationId xmlns:a16="http://schemas.microsoft.com/office/drawing/2014/main" id="{848CA9AF-5BE5-905C-651E-8162C71BCA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320" y="1828501"/>
            <a:ext cx="6111193" cy="45936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Question Mark with solid fill">
            <a:extLst>
              <a:ext uri="{FF2B5EF4-FFF2-40B4-BE49-F238E27FC236}">
                <a16:creationId xmlns:a16="http://schemas.microsoft.com/office/drawing/2014/main" id="{BCA5CE8C-5F55-2E70-6AC6-E8235D2DAC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763" y="4507672"/>
            <a:ext cx="1848678" cy="1848678"/>
          </a:xfrm>
          <a:prstGeom prst="rect">
            <a:avLst/>
          </a:prstGeom>
        </p:spPr>
      </p:pic>
    </p:spTree>
    <p:extLst>
      <p:ext uri="{BB962C8B-B14F-4D97-AF65-F5344CB8AC3E}">
        <p14:creationId xmlns:p14="http://schemas.microsoft.com/office/powerpoint/2010/main" val="4125015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8127-CB4E-24A1-741A-5CB34ED3A9F5}"/>
            </a:ext>
          </a:extLst>
        </p:cNvPr>
        <p:cNvGrpSpPr/>
        <p:nvPr/>
      </p:nvGrpSpPr>
      <p:grpSpPr>
        <a:xfrm>
          <a:off x="0" y="0"/>
          <a:ext cx="0" cy="0"/>
          <a:chOff x="0" y="0"/>
          <a:chExt cx="0" cy="0"/>
        </a:xfrm>
      </p:grpSpPr>
      <p:pic>
        <p:nvPicPr>
          <p:cNvPr id="84994" name="Picture 2" descr="https://scs.senecac.on.ca/~oop244/pages/images/linnaeus.png">
            <a:extLst>
              <a:ext uri="{FF2B5EF4-FFF2-40B4-BE49-F238E27FC236}">
                <a16:creationId xmlns:a16="http://schemas.microsoft.com/office/drawing/2014/main" id="{A5B8AD1A-91D6-6B22-695C-D0AF55938C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WINDOWS\Desktop\porphyrytree(ca1514).jpg">
            <a:extLst>
              <a:ext uri="{FF2B5EF4-FFF2-40B4-BE49-F238E27FC236}">
                <a16:creationId xmlns:a16="http://schemas.microsoft.com/office/drawing/2014/main" id="{2935D59B-3578-0705-D1BD-0147F1FC626A}"/>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7508331" y="36620"/>
            <a:ext cx="4111739" cy="631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users.bestweb.net/~sowa/ontology/porphyry.gif">
            <a:extLst>
              <a:ext uri="{FF2B5EF4-FFF2-40B4-BE49-F238E27FC236}">
                <a16:creationId xmlns:a16="http://schemas.microsoft.com/office/drawing/2014/main" id="{0174EA6B-4851-6401-8933-54FED8F51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320" y="1828501"/>
            <a:ext cx="6111193" cy="45936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Question Mark with solid fill">
            <a:extLst>
              <a:ext uri="{FF2B5EF4-FFF2-40B4-BE49-F238E27FC236}">
                <a16:creationId xmlns:a16="http://schemas.microsoft.com/office/drawing/2014/main" id="{E877CA39-A6DC-7D31-4B44-1C4DE1D030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8611" y="55777"/>
            <a:ext cx="6665698" cy="6665698"/>
          </a:xfrm>
          <a:prstGeom prst="rect">
            <a:avLst/>
          </a:prstGeom>
        </p:spPr>
      </p:pic>
    </p:spTree>
    <p:extLst>
      <p:ext uri="{BB962C8B-B14F-4D97-AF65-F5344CB8AC3E}">
        <p14:creationId xmlns:p14="http://schemas.microsoft.com/office/powerpoint/2010/main" val="1160102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FB9C-59D1-4622-81C7-74649D7EC86E}"/>
              </a:ext>
            </a:extLst>
          </p:cNvPr>
          <p:cNvSpPr>
            <a:spLocks noGrp="1"/>
          </p:cNvSpPr>
          <p:nvPr>
            <p:ph type="title"/>
          </p:nvPr>
        </p:nvSpPr>
        <p:spPr/>
        <p:txBody>
          <a:bodyPr/>
          <a:lstStyle/>
          <a:p>
            <a:r>
              <a:rPr lang="en-US" u="sng"/>
              <a:t>B</a:t>
            </a:r>
            <a:r>
              <a:rPr lang="en-US"/>
              <a:t>asic </a:t>
            </a:r>
            <a:r>
              <a:rPr lang="en-US" u="sng"/>
              <a:t>F</a:t>
            </a:r>
            <a:r>
              <a:rPr lang="en-US"/>
              <a:t>ormal </a:t>
            </a:r>
            <a:r>
              <a:rPr lang="en-US" u="sng"/>
              <a:t>O</a:t>
            </a:r>
            <a:r>
              <a:rPr lang="en-US"/>
              <a:t>ntology</a:t>
            </a:r>
          </a:p>
        </p:txBody>
      </p:sp>
      <p:sp>
        <p:nvSpPr>
          <p:cNvPr id="3" name="Content Placeholder 2">
            <a:extLst>
              <a:ext uri="{FF2B5EF4-FFF2-40B4-BE49-F238E27FC236}">
                <a16:creationId xmlns:a16="http://schemas.microsoft.com/office/drawing/2014/main" id="{5BCAB93E-14E0-47E1-BE00-67F5A9E809DD}"/>
              </a:ext>
            </a:extLst>
          </p:cNvPr>
          <p:cNvSpPr>
            <a:spLocks noGrp="1"/>
          </p:cNvSpPr>
          <p:nvPr>
            <p:ph idx="1"/>
          </p:nvPr>
        </p:nvSpPr>
        <p:spPr>
          <a:xfrm>
            <a:off x="717277" y="1457332"/>
            <a:ext cx="10515600" cy="4351338"/>
          </a:xfrm>
        </p:spPr>
        <p:txBody>
          <a:bodyPr>
            <a:normAutofit/>
          </a:bodyPr>
          <a:lstStyle/>
          <a:p>
            <a:pPr marL="114300" indent="0" algn="ctr">
              <a:buNone/>
            </a:pPr>
            <a:r>
              <a:rPr lang="en-US" dirty="0"/>
              <a:t>BFO is such a standard, used by over 700 open-source groups, the first ISO/IEC top-level ontology standard, and a “baseline standard” for DOD-IC ontology development</a:t>
            </a:r>
            <a:endParaRPr lang="en-US" dirty="0">
              <a:solidFill>
                <a:schemeClr val="tx1"/>
              </a:solidFill>
            </a:endParaRPr>
          </a:p>
        </p:txBody>
      </p:sp>
      <p:sp>
        <p:nvSpPr>
          <p:cNvPr id="4" name="Slide Number Placeholder 3">
            <a:extLst>
              <a:ext uri="{FF2B5EF4-FFF2-40B4-BE49-F238E27FC236}">
                <a16:creationId xmlns:a16="http://schemas.microsoft.com/office/drawing/2014/main" id="{AB21BCE1-1583-4F5D-A18B-B37CB90C8A26}"/>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45F24233-0586-EA44-99C2-E26DC30F5375}" type="slidenum">
              <a:rPr lang="en-US"/>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US" sz="1200" b="0" i="0" u="none" strike="noStrike" kern="0" cap="none" spc="0" normalizeH="0" baseline="0" noProof="0">
              <a:ln>
                <a:noFill/>
              </a:ln>
              <a:solidFill>
                <a:srgbClr val="888888"/>
              </a:solidFill>
              <a:effectLst/>
              <a:uLnTx/>
              <a:uFillTx/>
              <a:latin typeface="Garamond"/>
              <a:ea typeface="+mn-ea"/>
              <a:cs typeface="+mn-cs"/>
              <a:sym typeface="Garamond"/>
            </a:endParaRPr>
          </a:p>
        </p:txBody>
      </p:sp>
      <p:pic>
        <p:nvPicPr>
          <p:cNvPr id="7" name="Picture 6" descr="Diagram&#10;&#10;Description automatically generated">
            <a:extLst>
              <a:ext uri="{FF2B5EF4-FFF2-40B4-BE49-F238E27FC236}">
                <a16:creationId xmlns:a16="http://schemas.microsoft.com/office/drawing/2014/main" id="{17C4F0FB-A381-90F0-73F1-308DF80B80A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870941" y="2782895"/>
            <a:ext cx="8450117" cy="3665572"/>
          </a:xfrm>
          <a:prstGeom prst="rect">
            <a:avLst/>
          </a:prstGeom>
          <a:ln>
            <a:solidFill>
              <a:schemeClr val="tx1"/>
            </a:solidFill>
          </a:ln>
        </p:spPr>
      </p:pic>
    </p:spTree>
    <p:extLst>
      <p:ext uri="{BB962C8B-B14F-4D97-AF65-F5344CB8AC3E}">
        <p14:creationId xmlns:p14="http://schemas.microsoft.com/office/powerpoint/2010/main" val="1593643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n overview of an oyster farm&#10;&#10;Description automatically generated">
            <a:extLst>
              <a:ext uri="{FF2B5EF4-FFF2-40B4-BE49-F238E27FC236}">
                <a16:creationId xmlns:a16="http://schemas.microsoft.com/office/drawing/2014/main" id="{CA059EC9-5CA4-FD54-2FD3-969B7CCF741E}"/>
              </a:ext>
            </a:extLst>
          </p:cNvPr>
          <p:cNvPicPr>
            <a:picLocks noChangeAspect="1"/>
          </p:cNvPicPr>
          <p:nvPr/>
        </p:nvPicPr>
        <p:blipFill>
          <a:blip r:embed="rId2">
            <a:alphaModFix amt="5000"/>
          </a:blip>
          <a:stretch>
            <a:fillRect/>
          </a:stretch>
        </p:blipFill>
        <p:spPr>
          <a:xfrm>
            <a:off x="419099" y="0"/>
            <a:ext cx="11353801" cy="6866817"/>
          </a:xfrm>
          <a:prstGeom prst="rect">
            <a:avLst/>
          </a:prstGeom>
        </p:spPr>
      </p:pic>
      <p:sp>
        <p:nvSpPr>
          <p:cNvPr id="2" name="Title 1">
            <a:extLst>
              <a:ext uri="{FF2B5EF4-FFF2-40B4-BE49-F238E27FC236}">
                <a16:creationId xmlns:a16="http://schemas.microsoft.com/office/drawing/2014/main" id="{AF025AF6-B056-B57C-5B44-10B124144B9E}"/>
              </a:ext>
            </a:extLst>
          </p:cNvPr>
          <p:cNvSpPr>
            <a:spLocks noGrp="1"/>
          </p:cNvSpPr>
          <p:nvPr>
            <p:ph type="title"/>
          </p:nvPr>
        </p:nvSpPr>
        <p:spPr/>
        <p:txBody>
          <a:bodyPr/>
          <a:lstStyle/>
          <a:p>
            <a:r>
              <a:rPr lang="en-US"/>
              <a:t>Python Analogy</a:t>
            </a:r>
          </a:p>
        </p:txBody>
      </p:sp>
      <p:sp>
        <p:nvSpPr>
          <p:cNvPr id="3" name="Content Placeholder 2">
            <a:extLst>
              <a:ext uri="{FF2B5EF4-FFF2-40B4-BE49-F238E27FC236}">
                <a16:creationId xmlns:a16="http://schemas.microsoft.com/office/drawing/2014/main" id="{FBC6912B-3011-208A-2EC6-DE08B1934C75}"/>
              </a:ext>
            </a:extLst>
          </p:cNvPr>
          <p:cNvSpPr>
            <a:spLocks noGrp="1"/>
          </p:cNvSpPr>
          <p:nvPr>
            <p:ph idx="1"/>
          </p:nvPr>
        </p:nvSpPr>
        <p:spPr>
          <a:xfrm>
            <a:off x="838199" y="1825624"/>
            <a:ext cx="11222421" cy="5032375"/>
          </a:xfrm>
        </p:spPr>
        <p:txBody>
          <a:bodyPr>
            <a:normAutofit/>
          </a:bodyPr>
          <a:lstStyle/>
          <a:p>
            <a:r>
              <a:rPr lang="en-US"/>
              <a:t>BFO is analogous to the </a:t>
            </a:r>
            <a:r>
              <a:rPr lang="en-US" b="1">
                <a:solidFill>
                  <a:schemeClr val="accent6"/>
                </a:solidFill>
              </a:rPr>
              <a:t>Python programming language</a:t>
            </a:r>
            <a:r>
              <a:rPr lang="en-US"/>
              <a:t>; extensions of BFO are analogous to </a:t>
            </a:r>
            <a:r>
              <a:rPr lang="en-US" b="1">
                <a:solidFill>
                  <a:schemeClr val="accent6"/>
                </a:solidFill>
              </a:rPr>
              <a:t>Python libraries</a:t>
            </a:r>
          </a:p>
          <a:p>
            <a:endParaRPr lang="en-US"/>
          </a:p>
          <a:p>
            <a:r>
              <a:rPr lang="en-US"/>
              <a:t>You </a:t>
            </a:r>
            <a:r>
              <a:rPr lang="en-US" b="1">
                <a:solidFill>
                  <a:srgbClr val="FF0000"/>
                </a:solidFill>
              </a:rPr>
              <a:t>could</a:t>
            </a:r>
            <a:r>
              <a:rPr lang="en-US"/>
              <a:t> create code that allows you to interact with, say, dataframes or you could </a:t>
            </a:r>
            <a:r>
              <a:rPr lang="en-US" b="1">
                <a:solidFill>
                  <a:schemeClr val="accent6"/>
                </a:solidFill>
              </a:rPr>
              <a:t>instead</a:t>
            </a:r>
            <a:r>
              <a:rPr lang="en-US"/>
              <a:t> start with Python and import a library like Pandas</a:t>
            </a:r>
          </a:p>
          <a:p>
            <a:endParaRPr lang="en-US"/>
          </a:p>
          <a:p>
            <a:r>
              <a:rPr lang="en-US"/>
              <a:t>You </a:t>
            </a:r>
            <a:r>
              <a:rPr lang="en-US" b="1">
                <a:solidFill>
                  <a:srgbClr val="FF0000"/>
                </a:solidFill>
              </a:rPr>
              <a:t>could</a:t>
            </a:r>
            <a:r>
              <a:rPr lang="en-US" i="1"/>
              <a:t> </a:t>
            </a:r>
            <a:r>
              <a:rPr lang="en-US"/>
              <a:t>create ontology elements that allow you to model artifacts and processes or you </a:t>
            </a:r>
            <a:r>
              <a:rPr lang="en-US" b="1">
                <a:solidFill>
                  <a:schemeClr val="accent6"/>
                </a:solidFill>
              </a:rPr>
              <a:t>could</a:t>
            </a:r>
            <a:r>
              <a:rPr lang="en-US"/>
              <a:t> instead start with BFO and import an extension</a:t>
            </a:r>
          </a:p>
          <a:p>
            <a:endParaRPr lang="en-US"/>
          </a:p>
          <a:p>
            <a:endParaRPr lang="en-US"/>
          </a:p>
          <a:p>
            <a:endParaRPr lang="en-US"/>
          </a:p>
        </p:txBody>
      </p:sp>
      <p:pic>
        <p:nvPicPr>
          <p:cNvPr id="5" name="Picture 4" descr="A close-up of a logo&#10;&#10;Description automatically generated">
            <a:extLst>
              <a:ext uri="{FF2B5EF4-FFF2-40B4-BE49-F238E27FC236}">
                <a16:creationId xmlns:a16="http://schemas.microsoft.com/office/drawing/2014/main" id="{74E1180E-8D55-1455-49F6-5C54493BD4E5}"/>
              </a:ext>
            </a:extLst>
          </p:cNvPr>
          <p:cNvPicPr>
            <a:picLocks noChangeAspect="1"/>
          </p:cNvPicPr>
          <p:nvPr/>
        </p:nvPicPr>
        <p:blipFill>
          <a:blip r:embed="rId3"/>
          <a:stretch>
            <a:fillRect/>
          </a:stretch>
        </p:blipFill>
        <p:spPr>
          <a:xfrm>
            <a:off x="274899" y="615297"/>
            <a:ext cx="2316071" cy="738277"/>
          </a:xfrm>
          <a:prstGeom prst="rect">
            <a:avLst/>
          </a:prstGeom>
        </p:spPr>
      </p:pic>
    </p:spTree>
    <p:extLst>
      <p:ext uri="{BB962C8B-B14F-4D97-AF65-F5344CB8AC3E}">
        <p14:creationId xmlns:p14="http://schemas.microsoft.com/office/powerpoint/2010/main" val="2935409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8E578-8D1D-3D7E-55DD-9C2DC663CDA5}"/>
              </a:ext>
            </a:extLst>
          </p:cNvPr>
          <p:cNvPicPr>
            <a:picLocks noChangeAspect="1"/>
          </p:cNvPicPr>
          <p:nvPr/>
        </p:nvPicPr>
        <p:blipFill>
          <a:blip r:embed="rId2"/>
          <a:stretch>
            <a:fillRect/>
          </a:stretch>
        </p:blipFill>
        <p:spPr>
          <a:xfrm>
            <a:off x="4875397" y="179727"/>
            <a:ext cx="7316603" cy="6498546"/>
          </a:xfrm>
          <a:prstGeom prst="rect">
            <a:avLst/>
          </a:prstGeom>
        </p:spPr>
      </p:pic>
      <p:sp>
        <p:nvSpPr>
          <p:cNvPr id="11" name="Title 1">
            <a:extLst>
              <a:ext uri="{FF2B5EF4-FFF2-40B4-BE49-F238E27FC236}">
                <a16:creationId xmlns:a16="http://schemas.microsoft.com/office/drawing/2014/main" id="{90BF7A53-D41F-5B50-F2E9-E10CE1465962}"/>
              </a:ext>
            </a:extLst>
          </p:cNvPr>
          <p:cNvSpPr>
            <a:spLocks noGrp="1"/>
          </p:cNvSpPr>
          <p:nvPr>
            <p:ph type="title"/>
          </p:nvPr>
        </p:nvSpPr>
        <p:spPr>
          <a:xfrm>
            <a:off x="838200" y="365125"/>
            <a:ext cx="10515600" cy="1325563"/>
          </a:xfrm>
        </p:spPr>
        <p:txBody>
          <a:bodyPr/>
          <a:lstStyle/>
          <a:p>
            <a:r>
              <a:rPr lang="en-US"/>
              <a:t>Hub &amp; Spoke</a:t>
            </a:r>
          </a:p>
        </p:txBody>
      </p:sp>
      <p:sp>
        <p:nvSpPr>
          <p:cNvPr id="12" name="TextBox 11">
            <a:extLst>
              <a:ext uri="{FF2B5EF4-FFF2-40B4-BE49-F238E27FC236}">
                <a16:creationId xmlns:a16="http://schemas.microsoft.com/office/drawing/2014/main" id="{ED63318A-E904-3FFD-18CB-207682AFCBD7}"/>
              </a:ext>
            </a:extLst>
          </p:cNvPr>
          <p:cNvSpPr txBox="1"/>
          <p:nvPr/>
        </p:nvSpPr>
        <p:spPr>
          <a:xfrm>
            <a:off x="838200" y="1974467"/>
            <a:ext cx="4209789"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Ontologies extending from BFO are modules in a larger hub &amp; spoke structure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Ontologies are extended by </a:t>
            </a:r>
            <a:r>
              <a:rPr kumimoji="0" lang="en-US" sz="2800" b="1" i="0" u="none" strike="noStrike" kern="0" cap="none" spc="0" normalizeH="0" baseline="0" noProof="0">
                <a:ln>
                  <a:noFill/>
                </a:ln>
                <a:solidFill>
                  <a:srgbClr val="4EA72E"/>
                </a:solidFill>
                <a:effectLst/>
                <a:uLnTx/>
                <a:uFillTx/>
                <a:latin typeface="Garamond" panose="02020404030301010803" pitchFamily="18" charset="0"/>
                <a:ea typeface="+mn-ea"/>
                <a:cs typeface="Arial"/>
                <a:sym typeface="Arial"/>
              </a:rPr>
              <a:t>downward population</a:t>
            </a: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new classes have parent classes in a hierarchy ultimately leading to a BFO class</a:t>
            </a:r>
          </a:p>
        </p:txBody>
      </p:sp>
    </p:spTree>
    <p:extLst>
      <p:ext uri="{BB962C8B-B14F-4D97-AF65-F5344CB8AC3E}">
        <p14:creationId xmlns:p14="http://schemas.microsoft.com/office/powerpoint/2010/main" val="973750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7669A-6457-0721-2491-CAEC4D0861E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668665C-405B-51F4-053A-0B6F2E92E75B}"/>
              </a:ext>
            </a:extLst>
          </p:cNvPr>
          <p:cNvPicPr>
            <a:picLocks noChangeAspect="1"/>
          </p:cNvPicPr>
          <p:nvPr/>
        </p:nvPicPr>
        <p:blipFill>
          <a:blip r:embed="rId2"/>
          <a:stretch>
            <a:fillRect/>
          </a:stretch>
        </p:blipFill>
        <p:spPr>
          <a:xfrm>
            <a:off x="4875397" y="179727"/>
            <a:ext cx="7316603" cy="6498546"/>
          </a:xfrm>
          <a:prstGeom prst="rect">
            <a:avLst/>
          </a:prstGeom>
        </p:spPr>
      </p:pic>
      <p:pic>
        <p:nvPicPr>
          <p:cNvPr id="7" name="Picture 6" descr="Diagram&#10;&#10;Description automatically generated">
            <a:extLst>
              <a:ext uri="{FF2B5EF4-FFF2-40B4-BE49-F238E27FC236}">
                <a16:creationId xmlns:a16="http://schemas.microsoft.com/office/drawing/2014/main" id="{E5069FED-4A56-20AA-894B-B141488E7C34}"/>
              </a:ext>
            </a:extLst>
          </p:cNvPr>
          <p:cNvPicPr>
            <a:picLocks noChangeAspect="1"/>
          </p:cNvPicPr>
          <p:nvPr/>
        </p:nvPicPr>
        <p:blipFill rotWithShape="1">
          <a:blip r:embed="rId3">
            <a:extLst>
              <a:ext uri="{28A0092B-C50C-407E-A947-70E740481C1C}">
                <a14:useLocalDpi xmlns:a14="http://schemas.microsoft.com/office/drawing/2010/main" val="0"/>
              </a:ext>
            </a:extLst>
          </a:blip>
          <a:srcRect t="4027"/>
          <a:stretch/>
        </p:blipFill>
        <p:spPr>
          <a:xfrm>
            <a:off x="304799" y="2238033"/>
            <a:ext cx="7609490" cy="3300917"/>
          </a:xfrm>
          <a:prstGeom prst="rect">
            <a:avLst/>
          </a:prstGeom>
          <a:ln>
            <a:solidFill>
              <a:srgbClr val="FF0000"/>
            </a:solidFill>
          </a:ln>
        </p:spPr>
      </p:pic>
      <p:cxnSp>
        <p:nvCxnSpPr>
          <p:cNvPr id="8" name="Straight Arrow Connector 7">
            <a:extLst>
              <a:ext uri="{FF2B5EF4-FFF2-40B4-BE49-F238E27FC236}">
                <a16:creationId xmlns:a16="http://schemas.microsoft.com/office/drawing/2014/main" id="{DE4C1128-A79F-1D31-440C-3BEE5992AE06}"/>
              </a:ext>
            </a:extLst>
          </p:cNvPr>
          <p:cNvCxnSpPr>
            <a:cxnSpLocks/>
            <a:stCxn id="7" idx="3"/>
          </p:cNvCxnSpPr>
          <p:nvPr/>
        </p:nvCxnSpPr>
        <p:spPr>
          <a:xfrm flipV="1">
            <a:off x="7914289" y="3429000"/>
            <a:ext cx="2291256" cy="4594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06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1EFAA-A9B0-EA93-458D-4A98FE8201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3BEFBB8-5516-2884-377C-C33C6E26CDDF}"/>
              </a:ext>
            </a:extLst>
          </p:cNvPr>
          <p:cNvPicPr>
            <a:picLocks noChangeAspect="1"/>
          </p:cNvPicPr>
          <p:nvPr/>
        </p:nvPicPr>
        <p:blipFill>
          <a:blip r:embed="rId2"/>
          <a:stretch>
            <a:fillRect/>
          </a:stretch>
        </p:blipFill>
        <p:spPr>
          <a:xfrm>
            <a:off x="4875397" y="179727"/>
            <a:ext cx="7316603" cy="6498546"/>
          </a:xfrm>
          <a:prstGeom prst="rect">
            <a:avLst/>
          </a:prstGeom>
        </p:spPr>
      </p:pic>
      <p:pic>
        <p:nvPicPr>
          <p:cNvPr id="3" name="Picture 2" descr="A close-up of a diagram&#10;&#10;Description automatically generated">
            <a:extLst>
              <a:ext uri="{FF2B5EF4-FFF2-40B4-BE49-F238E27FC236}">
                <a16:creationId xmlns:a16="http://schemas.microsoft.com/office/drawing/2014/main" id="{D50DC9FC-7AEE-50FF-BC72-FEC287AEDA96}"/>
              </a:ext>
            </a:extLst>
          </p:cNvPr>
          <p:cNvPicPr>
            <a:picLocks noChangeAspect="1"/>
          </p:cNvPicPr>
          <p:nvPr/>
        </p:nvPicPr>
        <p:blipFill>
          <a:blip r:embed="rId3"/>
          <a:stretch>
            <a:fillRect/>
          </a:stretch>
        </p:blipFill>
        <p:spPr>
          <a:xfrm>
            <a:off x="483476" y="1889566"/>
            <a:ext cx="6429048" cy="3586324"/>
          </a:xfrm>
          <a:prstGeom prst="rect">
            <a:avLst/>
          </a:prstGeom>
          <a:ln>
            <a:solidFill>
              <a:srgbClr val="FF0000"/>
            </a:solidFill>
          </a:ln>
        </p:spPr>
      </p:pic>
      <p:cxnSp>
        <p:nvCxnSpPr>
          <p:cNvPr id="2" name="Straight Arrow Connector 1">
            <a:extLst>
              <a:ext uri="{FF2B5EF4-FFF2-40B4-BE49-F238E27FC236}">
                <a16:creationId xmlns:a16="http://schemas.microsoft.com/office/drawing/2014/main" id="{41D57E86-3461-2F80-BE31-B147E6583168}"/>
              </a:ext>
            </a:extLst>
          </p:cNvPr>
          <p:cNvCxnSpPr>
            <a:cxnSpLocks/>
          </p:cNvCxnSpPr>
          <p:nvPr/>
        </p:nvCxnSpPr>
        <p:spPr>
          <a:xfrm flipV="1">
            <a:off x="6912524" y="2480441"/>
            <a:ext cx="1285545" cy="44143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FE4D849-FE8D-A217-F004-CDFEA4F955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659" y="112395"/>
            <a:ext cx="1580561" cy="1589049"/>
          </a:xfrm>
          <a:prstGeom prst="rect">
            <a:avLst/>
          </a:prstGeom>
        </p:spPr>
      </p:pic>
    </p:spTree>
    <p:extLst>
      <p:ext uri="{BB962C8B-B14F-4D97-AF65-F5344CB8AC3E}">
        <p14:creationId xmlns:p14="http://schemas.microsoft.com/office/powerpoint/2010/main" val="69383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07FE1-DB23-9C6C-8FE3-00AB8210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85E33-C23A-5254-0E07-C61F4A8C8729}"/>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0979D70B-B214-4AD8-E57A-5FBBA988C7E4}"/>
              </a:ext>
            </a:extLst>
          </p:cNvPr>
          <p:cNvSpPr>
            <a:spLocks noGrp="1"/>
          </p:cNvSpPr>
          <p:nvPr>
            <p:ph idx="1"/>
          </p:nvPr>
        </p:nvSpPr>
        <p:spPr>
          <a:xfrm>
            <a:off x="838200" y="1825624"/>
            <a:ext cx="10515600" cy="4807651"/>
          </a:xfrm>
        </p:spPr>
        <p:txBody>
          <a:bodyPr/>
          <a:lstStyle/>
          <a:p>
            <a:r>
              <a:rPr lang="en-US" b="1">
                <a:solidFill>
                  <a:srgbClr val="FF0000"/>
                </a:solidFill>
              </a:rPr>
              <a:t>Module 1</a:t>
            </a:r>
            <a:r>
              <a:rPr lang="en-US">
                <a:solidFill>
                  <a:srgbClr val="FF0000"/>
                </a:solidFill>
              </a:rPr>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666478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D298A-7A3D-A831-F8CA-C898F3A4F346}"/>
              </a:ext>
            </a:extLst>
          </p:cNvPr>
          <p:cNvSpPr>
            <a:spLocks noGrp="1"/>
          </p:cNvSpPr>
          <p:nvPr>
            <p:ph type="title"/>
          </p:nvPr>
        </p:nvSpPr>
        <p:spPr/>
        <p:txBody>
          <a:bodyPr/>
          <a:lstStyle/>
          <a:p>
            <a:r>
              <a:rPr lang="en-US" dirty="0"/>
              <a:t>Industrial Ontologies Foundry</a:t>
            </a:r>
          </a:p>
        </p:txBody>
      </p:sp>
      <p:sp>
        <p:nvSpPr>
          <p:cNvPr id="3" name="Content Placeholder 2">
            <a:extLst>
              <a:ext uri="{FF2B5EF4-FFF2-40B4-BE49-F238E27FC236}">
                <a16:creationId xmlns:a16="http://schemas.microsoft.com/office/drawing/2014/main" id="{C3B41E4C-8E42-61D2-0825-C60C1572C943}"/>
              </a:ext>
            </a:extLst>
          </p:cNvPr>
          <p:cNvSpPr>
            <a:spLocks noGrp="1"/>
          </p:cNvSpPr>
          <p:nvPr>
            <p:ph idx="1"/>
          </p:nvPr>
        </p:nvSpPr>
        <p:spPr>
          <a:xfrm>
            <a:off x="760890" y="1690688"/>
            <a:ext cx="10670215" cy="4876799"/>
          </a:xfrm>
        </p:spPr>
        <p:txBody>
          <a:bodyPr/>
          <a:lstStyle/>
          <a:p>
            <a:r>
              <a:rPr lang="en-US" b="0" dirty="0">
                <a:solidFill>
                  <a:srgbClr val="24292F"/>
                </a:solidFill>
                <a:effectLst/>
              </a:rPr>
              <a:t>IOF is an international standards group that operates under the auspices of the Open Applications Group (</a:t>
            </a:r>
            <a:r>
              <a:rPr lang="en-US" b="0" dirty="0" err="1">
                <a:solidFill>
                  <a:srgbClr val="24292F"/>
                </a:solidFill>
                <a:effectLst/>
              </a:rPr>
              <a:t>OAGi</a:t>
            </a:r>
            <a:r>
              <a:rPr lang="en-US" b="0" dirty="0">
                <a:solidFill>
                  <a:srgbClr val="24292F"/>
                </a:solidFill>
                <a:effectLst/>
              </a:rPr>
              <a:t>)</a:t>
            </a:r>
          </a:p>
          <a:p>
            <a:pPr marL="0" indent="0">
              <a:buNone/>
            </a:pPr>
            <a:endParaRPr lang="en-US" sz="2400" i="1" dirty="0">
              <a:solidFill>
                <a:srgbClr val="24292F"/>
              </a:solidFill>
            </a:endParaRPr>
          </a:p>
          <a:p>
            <a:pPr marL="0" indent="0">
              <a:buNone/>
            </a:pPr>
            <a:r>
              <a:rPr lang="en-US" b="1" i="0" dirty="0">
                <a:solidFill>
                  <a:srgbClr val="C00000"/>
                </a:solidFill>
                <a:effectLst/>
              </a:rPr>
              <a:t>Mission: </a:t>
            </a:r>
          </a:p>
          <a:p>
            <a:r>
              <a:rPr lang="en-US" spc="-44" dirty="0">
                <a:solidFill>
                  <a:prstClr val="black"/>
                </a:solidFill>
                <a:cs typeface="Calibri"/>
              </a:rPr>
              <a:t>C</a:t>
            </a:r>
            <a:r>
              <a:rPr lang="en-US" spc="-55" dirty="0">
                <a:solidFill>
                  <a:prstClr val="black"/>
                </a:solidFill>
                <a:cs typeface="Calibri"/>
              </a:rPr>
              <a:t>r</a:t>
            </a:r>
            <a:r>
              <a:rPr lang="en-US" spc="-17" dirty="0">
                <a:solidFill>
                  <a:prstClr val="black"/>
                </a:solidFill>
                <a:cs typeface="Calibri"/>
              </a:rPr>
              <a:t>e</a:t>
            </a:r>
            <a:r>
              <a:rPr lang="en-US" spc="-48" dirty="0">
                <a:solidFill>
                  <a:prstClr val="black"/>
                </a:solidFill>
                <a:cs typeface="Calibri"/>
              </a:rPr>
              <a:t>at</a:t>
            </a:r>
            <a:r>
              <a:rPr lang="en-US" spc="-17" dirty="0">
                <a:solidFill>
                  <a:prstClr val="black"/>
                </a:solidFill>
                <a:cs typeface="Calibri"/>
              </a:rPr>
              <a:t>e</a:t>
            </a:r>
            <a:r>
              <a:rPr lang="en-US" spc="-20" dirty="0">
                <a:solidFill>
                  <a:prstClr val="black"/>
                </a:solidFill>
                <a:cs typeface="Calibri"/>
              </a:rPr>
              <a:t> </a:t>
            </a:r>
            <a:r>
              <a:rPr lang="en-US" spc="-17" dirty="0">
                <a:solidFill>
                  <a:prstClr val="black"/>
                </a:solidFill>
                <a:cs typeface="Calibri"/>
              </a:rPr>
              <a:t>a</a:t>
            </a:r>
            <a:r>
              <a:rPr lang="en-US" spc="-7" dirty="0">
                <a:solidFill>
                  <a:prstClr val="black"/>
                </a:solidFill>
                <a:cs typeface="Calibri"/>
              </a:rPr>
              <a:t> </a:t>
            </a:r>
            <a:r>
              <a:rPr lang="en-US" spc="-17" dirty="0">
                <a:solidFill>
                  <a:prstClr val="black"/>
                </a:solidFill>
                <a:cs typeface="Calibri"/>
              </a:rPr>
              <a:t>sui</a:t>
            </a:r>
            <a:r>
              <a:rPr lang="en-US" spc="-48" dirty="0">
                <a:solidFill>
                  <a:prstClr val="black"/>
                </a:solidFill>
                <a:cs typeface="Calibri"/>
              </a:rPr>
              <a:t>t</a:t>
            </a:r>
            <a:r>
              <a:rPr lang="en-US" spc="-17" dirty="0">
                <a:solidFill>
                  <a:prstClr val="black"/>
                </a:solidFill>
                <a:cs typeface="Calibri"/>
              </a:rPr>
              <a:t>e</a:t>
            </a:r>
            <a:r>
              <a:rPr lang="en-US" spc="-7" dirty="0">
                <a:solidFill>
                  <a:prstClr val="black"/>
                </a:solidFill>
                <a:cs typeface="Calibri"/>
              </a:rPr>
              <a:t> </a:t>
            </a:r>
            <a:r>
              <a:rPr lang="en-US" spc="-20" dirty="0">
                <a:solidFill>
                  <a:prstClr val="black"/>
                </a:solidFill>
                <a:cs typeface="Calibri"/>
              </a:rPr>
              <a:t>o</a:t>
            </a:r>
            <a:r>
              <a:rPr lang="en-US" spc="-10" dirty="0">
                <a:solidFill>
                  <a:prstClr val="black"/>
                </a:solidFill>
                <a:cs typeface="Calibri"/>
              </a:rPr>
              <a:t>f</a:t>
            </a:r>
            <a:r>
              <a:rPr lang="en-US" spc="-7" dirty="0">
                <a:solidFill>
                  <a:prstClr val="black"/>
                </a:solidFill>
                <a:cs typeface="Calibri"/>
              </a:rPr>
              <a:t> </a:t>
            </a:r>
            <a:r>
              <a:rPr lang="en-US" spc="-14" dirty="0">
                <a:solidFill>
                  <a:prstClr val="black"/>
                </a:solidFill>
                <a:cs typeface="Calibri"/>
              </a:rPr>
              <a:t>public and reusable</a:t>
            </a:r>
            <a:r>
              <a:rPr lang="en-US" spc="-7" dirty="0">
                <a:solidFill>
                  <a:prstClr val="black"/>
                </a:solidFill>
                <a:cs typeface="Calibri"/>
              </a:rPr>
              <a:t> reference </a:t>
            </a:r>
            <a:r>
              <a:rPr lang="en-US" spc="-3" dirty="0">
                <a:solidFill>
                  <a:prstClr val="black"/>
                </a:solidFill>
                <a:cs typeface="Calibri"/>
              </a:rPr>
              <a:t>o</a:t>
            </a:r>
            <a:r>
              <a:rPr lang="en-US" spc="-31" dirty="0">
                <a:solidFill>
                  <a:prstClr val="black"/>
                </a:solidFill>
                <a:cs typeface="Calibri"/>
              </a:rPr>
              <a:t>nt</a:t>
            </a:r>
            <a:r>
              <a:rPr lang="en-US" spc="-3" dirty="0">
                <a:solidFill>
                  <a:prstClr val="black"/>
                </a:solidFill>
                <a:cs typeface="Calibri"/>
              </a:rPr>
              <a:t>ologie</a:t>
            </a:r>
            <a:r>
              <a:rPr lang="en-US" dirty="0">
                <a:solidFill>
                  <a:prstClr val="black"/>
                </a:solidFill>
                <a:cs typeface="Calibri"/>
              </a:rPr>
              <a:t>s </a:t>
            </a:r>
            <a:r>
              <a:rPr lang="en-US" spc="-27" dirty="0">
                <a:solidFill>
                  <a:prstClr val="black"/>
                </a:solidFill>
                <a:cs typeface="Calibri"/>
              </a:rPr>
              <a:t>c</a:t>
            </a:r>
            <a:r>
              <a:rPr lang="en-US" spc="-3" dirty="0">
                <a:solidFill>
                  <a:prstClr val="black"/>
                </a:solidFill>
                <a:cs typeface="Calibri"/>
              </a:rPr>
              <a:t>o</a:t>
            </a:r>
            <a:r>
              <a:rPr lang="en-US" spc="-27" dirty="0">
                <a:solidFill>
                  <a:prstClr val="black"/>
                </a:solidFill>
                <a:cs typeface="Calibri"/>
              </a:rPr>
              <a:t>v</a:t>
            </a:r>
            <a:r>
              <a:rPr lang="en-US" spc="-3" dirty="0">
                <a:solidFill>
                  <a:prstClr val="black"/>
                </a:solidFill>
                <a:cs typeface="Calibri"/>
              </a:rPr>
              <a:t>erin</a:t>
            </a:r>
            <a:r>
              <a:rPr lang="en-US" dirty="0">
                <a:solidFill>
                  <a:prstClr val="black"/>
                </a:solidFill>
                <a:cs typeface="Calibri"/>
              </a:rPr>
              <a:t>g </a:t>
            </a:r>
            <a:r>
              <a:rPr lang="en-US" spc="-3" dirty="0">
                <a:solidFill>
                  <a:prstClr val="black"/>
                </a:solidFill>
                <a:cs typeface="Calibri"/>
              </a:rPr>
              <a:t>th</a:t>
            </a:r>
            <a:r>
              <a:rPr lang="en-US" dirty="0">
                <a:solidFill>
                  <a:prstClr val="black"/>
                </a:solidFill>
                <a:cs typeface="Calibri"/>
              </a:rPr>
              <a:t>e </a:t>
            </a:r>
            <a:r>
              <a:rPr lang="en-US" spc="-3" dirty="0">
                <a:solidFill>
                  <a:prstClr val="black"/>
                </a:solidFill>
                <a:cs typeface="Calibri"/>
              </a:rPr>
              <a:t>manufacturing domain</a:t>
            </a:r>
            <a:endParaRPr lang="en-US" spc="-20" dirty="0">
              <a:solidFill>
                <a:prstClr val="black"/>
              </a:solidFill>
              <a:cs typeface="Calibri"/>
            </a:endParaRPr>
          </a:p>
          <a:p>
            <a:r>
              <a:rPr lang="en-US" spc="-20" dirty="0">
                <a:solidFill>
                  <a:prstClr val="black"/>
                </a:solidFill>
                <a:cs typeface="Calibri"/>
              </a:rPr>
              <a:t>Promote the use of ontologies in industrial applications</a:t>
            </a:r>
          </a:p>
          <a:p>
            <a:r>
              <a:rPr lang="en-US" dirty="0">
                <a:solidFill>
                  <a:srgbClr val="252525"/>
                </a:solidFill>
              </a:rPr>
              <a:t>W</a:t>
            </a:r>
            <a:r>
              <a:rPr lang="en-US" b="0" i="0" dirty="0">
                <a:solidFill>
                  <a:srgbClr val="252525"/>
                </a:solidFill>
                <a:effectLst/>
              </a:rPr>
              <a:t>ork with Government, Industry, Academic and Standards organizations to advance data interoperability in their respective fields</a:t>
            </a:r>
            <a:endParaRPr lang="en-US" sz="2400" dirty="0"/>
          </a:p>
        </p:txBody>
      </p:sp>
      <p:pic>
        <p:nvPicPr>
          <p:cNvPr id="5" name="Picture 4">
            <a:extLst>
              <a:ext uri="{FF2B5EF4-FFF2-40B4-BE49-F238E27FC236}">
                <a16:creationId xmlns:a16="http://schemas.microsoft.com/office/drawing/2014/main" id="{EE6509CC-6823-96D3-E62C-81531FDA70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48700" y="477046"/>
            <a:ext cx="1095835" cy="1101720"/>
          </a:xfrm>
          <a:prstGeom prst="rect">
            <a:avLst/>
          </a:prstGeom>
        </p:spPr>
      </p:pic>
    </p:spTree>
    <p:extLst>
      <p:ext uri="{BB962C8B-B14F-4D97-AF65-F5344CB8AC3E}">
        <p14:creationId xmlns:p14="http://schemas.microsoft.com/office/powerpoint/2010/main" val="2392454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(Incomplete) History of IOF</a:t>
            </a:r>
            <a:endParaRPr lang="en-US" sz="3600" dirty="0"/>
          </a:p>
        </p:txBody>
      </p:sp>
      <p:sp>
        <p:nvSpPr>
          <p:cNvPr id="3" name="Content Placeholder 2"/>
          <p:cNvSpPr>
            <a:spLocks noGrp="1"/>
          </p:cNvSpPr>
          <p:nvPr>
            <p:ph idx="1"/>
          </p:nvPr>
        </p:nvSpPr>
        <p:spPr>
          <a:xfrm>
            <a:off x="838200" y="1696175"/>
            <a:ext cx="11353800" cy="5025300"/>
          </a:xfrm>
        </p:spPr>
        <p:txBody>
          <a:bodyPr>
            <a:normAutofit/>
          </a:bodyPr>
          <a:lstStyle/>
          <a:p>
            <a:r>
              <a:rPr lang="en-US" dirty="0"/>
              <a:t>Initiated in 2016 by:</a:t>
            </a:r>
          </a:p>
          <a:p>
            <a:pPr lvl="1"/>
            <a:r>
              <a:rPr lang="en-US" b="1" dirty="0">
                <a:solidFill>
                  <a:schemeClr val="accent6"/>
                </a:solidFill>
              </a:rPr>
              <a:t>Barry Smith </a:t>
            </a:r>
            <a:r>
              <a:rPr lang="en-US" dirty="0"/>
              <a:t>(University of Buffalo, New York, U.S.)</a:t>
            </a:r>
          </a:p>
          <a:p>
            <a:pPr lvl="1"/>
            <a:r>
              <a:rPr lang="en-US" b="1" dirty="0" err="1">
                <a:solidFill>
                  <a:schemeClr val="accent6"/>
                </a:solidFill>
              </a:rPr>
              <a:t>Hedi</a:t>
            </a:r>
            <a:r>
              <a:rPr lang="en-US" b="1" dirty="0">
                <a:solidFill>
                  <a:schemeClr val="accent6"/>
                </a:solidFill>
              </a:rPr>
              <a:t> </a:t>
            </a:r>
            <a:r>
              <a:rPr lang="en-US" b="1" dirty="0" err="1">
                <a:solidFill>
                  <a:schemeClr val="accent6"/>
                </a:solidFill>
              </a:rPr>
              <a:t>Karray</a:t>
            </a:r>
            <a:r>
              <a:rPr lang="en-US" b="1" dirty="0">
                <a:solidFill>
                  <a:schemeClr val="accent6"/>
                </a:solidFill>
              </a:rPr>
              <a:t> </a:t>
            </a:r>
            <a:r>
              <a:rPr lang="en-US" dirty="0"/>
              <a:t>(ENIT, Tarbes, France)</a:t>
            </a:r>
          </a:p>
          <a:p>
            <a:pPr lvl="1"/>
            <a:r>
              <a:rPr lang="en-US" b="1" dirty="0">
                <a:solidFill>
                  <a:schemeClr val="accent6"/>
                </a:solidFill>
              </a:rPr>
              <a:t>Dimitris </a:t>
            </a:r>
            <a:r>
              <a:rPr lang="en-US" b="1" dirty="0" err="1">
                <a:solidFill>
                  <a:schemeClr val="accent6"/>
                </a:solidFill>
              </a:rPr>
              <a:t>Kiritsis</a:t>
            </a:r>
            <a:r>
              <a:rPr lang="en-US" b="1" dirty="0">
                <a:solidFill>
                  <a:schemeClr val="accent6"/>
                </a:solidFill>
              </a:rPr>
              <a:t> </a:t>
            </a:r>
            <a:r>
              <a:rPr lang="en-US" dirty="0"/>
              <a:t>(EPFL, Switzerland)</a:t>
            </a:r>
          </a:p>
          <a:p>
            <a:pPr lvl="1"/>
            <a:r>
              <a:rPr lang="en-US" b="1" dirty="0" err="1">
                <a:solidFill>
                  <a:schemeClr val="accent6"/>
                </a:solidFill>
              </a:rPr>
              <a:t>Serm</a:t>
            </a:r>
            <a:r>
              <a:rPr lang="en-US" b="1" dirty="0">
                <a:solidFill>
                  <a:schemeClr val="accent6"/>
                </a:solidFill>
              </a:rPr>
              <a:t> </a:t>
            </a:r>
            <a:r>
              <a:rPr lang="en-US" b="1" dirty="0" err="1">
                <a:solidFill>
                  <a:schemeClr val="accent6"/>
                </a:solidFill>
              </a:rPr>
              <a:t>Kulvatunyou</a:t>
            </a:r>
            <a:r>
              <a:rPr lang="en-US" b="1" dirty="0">
                <a:solidFill>
                  <a:schemeClr val="accent6"/>
                </a:solidFill>
              </a:rPr>
              <a:t> </a:t>
            </a:r>
            <a:r>
              <a:rPr lang="en-US" dirty="0"/>
              <a:t>(NIST, Maryland, U.S.)</a:t>
            </a:r>
          </a:p>
          <a:p>
            <a:endParaRPr lang="en-US" dirty="0"/>
          </a:p>
          <a:p>
            <a:r>
              <a:rPr lang="en-US" dirty="0"/>
              <a:t>Modeled after the Open Biological and Biomedical Ontology Foundry (OBO) </a:t>
            </a:r>
          </a:p>
          <a:p>
            <a:endParaRPr lang="en-US" dirty="0"/>
          </a:p>
          <a:p>
            <a:r>
              <a:rPr lang="en-US" dirty="0"/>
              <a:t>Became a legal entity under </a:t>
            </a:r>
            <a:r>
              <a:rPr lang="en-US" dirty="0" err="1"/>
              <a:t>OAGi</a:t>
            </a:r>
            <a:r>
              <a:rPr lang="en-US" dirty="0"/>
              <a:t> in 2021</a:t>
            </a:r>
          </a:p>
          <a:p>
            <a:endParaRPr lang="en-US" dirty="0"/>
          </a:p>
        </p:txBody>
      </p:sp>
      <p:pic>
        <p:nvPicPr>
          <p:cNvPr id="4" name="Picture 3">
            <a:extLst>
              <a:ext uri="{FF2B5EF4-FFF2-40B4-BE49-F238E27FC236}">
                <a16:creationId xmlns:a16="http://schemas.microsoft.com/office/drawing/2014/main" id="{E6C42543-BE75-221B-3E79-252EC5DB4B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48700" y="477046"/>
            <a:ext cx="1095835" cy="1101720"/>
          </a:xfrm>
          <a:prstGeom prst="rect">
            <a:avLst/>
          </a:prstGeom>
        </p:spPr>
      </p:pic>
    </p:spTree>
    <p:extLst>
      <p:ext uri="{BB962C8B-B14F-4D97-AF65-F5344CB8AC3E}">
        <p14:creationId xmlns:p14="http://schemas.microsoft.com/office/powerpoint/2010/main" val="1719120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EBCC43-7F2F-8DD8-BB0C-4E8BEA6815F0}"/>
              </a:ext>
            </a:extLst>
          </p:cNvPr>
          <p:cNvSpPr txBox="1">
            <a:spLocks/>
          </p:cNvSpPr>
          <p:nvPr/>
        </p:nvSpPr>
        <p:spPr>
          <a:xfrm>
            <a:off x="9245318" y="72019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0B3DA7-14DE-4384-9E6B-6D85ED6CE3EA}" type="slidenum">
              <a:rPr lang="en-US" smtClean="0"/>
              <a:pPr/>
              <a:t>52</a:t>
            </a:fld>
            <a:endParaRPr lang="en-US" dirty="0"/>
          </a:p>
        </p:txBody>
      </p:sp>
      <p:pic>
        <p:nvPicPr>
          <p:cNvPr id="6" name="Picture 5">
            <a:extLst>
              <a:ext uri="{FF2B5EF4-FFF2-40B4-BE49-F238E27FC236}">
                <a16:creationId xmlns:a16="http://schemas.microsoft.com/office/drawing/2014/main" id="{609253AB-75FD-6D7A-F3EB-78E52B795131}"/>
              </a:ext>
            </a:extLst>
          </p:cNvPr>
          <p:cNvPicPr>
            <a:picLocks noChangeAspect="1"/>
          </p:cNvPicPr>
          <p:nvPr/>
        </p:nvPicPr>
        <p:blipFill rotWithShape="1">
          <a:blip r:embed="rId2">
            <a:extLst>
              <a:ext uri="{28A0092B-C50C-407E-A947-70E740481C1C}">
                <a14:useLocalDpi xmlns:a14="http://schemas.microsoft.com/office/drawing/2010/main" val="0"/>
              </a:ext>
            </a:extLst>
          </a:blip>
          <a:srcRect l="11033" t="15151" r="9107" b="8892"/>
          <a:stretch/>
        </p:blipFill>
        <p:spPr>
          <a:xfrm>
            <a:off x="3520647" y="1942809"/>
            <a:ext cx="1064205" cy="765480"/>
          </a:xfrm>
          <a:prstGeom prst="rect">
            <a:avLst/>
          </a:prstGeom>
        </p:spPr>
      </p:pic>
      <p:pic>
        <p:nvPicPr>
          <p:cNvPr id="8" name="Picture 7">
            <a:extLst>
              <a:ext uri="{FF2B5EF4-FFF2-40B4-BE49-F238E27FC236}">
                <a16:creationId xmlns:a16="http://schemas.microsoft.com/office/drawing/2014/main" id="{29AAB9C8-D655-2D3F-E410-434BCCA72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458" y="1622887"/>
            <a:ext cx="1502988" cy="719022"/>
          </a:xfrm>
          <a:prstGeom prst="rect">
            <a:avLst/>
          </a:prstGeom>
        </p:spPr>
      </p:pic>
      <p:pic>
        <p:nvPicPr>
          <p:cNvPr id="10" name="Picture 9">
            <a:extLst>
              <a:ext uri="{FF2B5EF4-FFF2-40B4-BE49-F238E27FC236}">
                <a16:creationId xmlns:a16="http://schemas.microsoft.com/office/drawing/2014/main" id="{614CBEFD-8EF7-6487-7766-42289A01F916}"/>
              </a:ext>
            </a:extLst>
          </p:cNvPr>
          <p:cNvPicPr>
            <a:picLocks noChangeAspect="1"/>
          </p:cNvPicPr>
          <p:nvPr/>
        </p:nvPicPr>
        <p:blipFill>
          <a:blip r:embed="rId4"/>
          <a:stretch>
            <a:fillRect/>
          </a:stretch>
        </p:blipFill>
        <p:spPr>
          <a:xfrm>
            <a:off x="2781678" y="3484368"/>
            <a:ext cx="3261806" cy="713288"/>
          </a:xfrm>
          <a:prstGeom prst="rect">
            <a:avLst/>
          </a:prstGeom>
        </p:spPr>
      </p:pic>
      <p:pic>
        <p:nvPicPr>
          <p:cNvPr id="11" name="Picture 10">
            <a:extLst>
              <a:ext uri="{FF2B5EF4-FFF2-40B4-BE49-F238E27FC236}">
                <a16:creationId xmlns:a16="http://schemas.microsoft.com/office/drawing/2014/main" id="{64CCB556-EE37-0AA6-F79C-13AC1E0FC465}"/>
              </a:ext>
            </a:extLst>
          </p:cNvPr>
          <p:cNvPicPr>
            <a:picLocks noChangeAspect="1"/>
          </p:cNvPicPr>
          <p:nvPr/>
        </p:nvPicPr>
        <p:blipFill rotWithShape="1">
          <a:blip r:embed="rId5"/>
          <a:srcRect t="19299" b="22207"/>
          <a:stretch/>
        </p:blipFill>
        <p:spPr>
          <a:xfrm>
            <a:off x="2015249" y="1489303"/>
            <a:ext cx="2182729" cy="470565"/>
          </a:xfrm>
          <a:prstGeom prst="rect">
            <a:avLst/>
          </a:prstGeom>
        </p:spPr>
      </p:pic>
      <p:pic>
        <p:nvPicPr>
          <p:cNvPr id="12" name="Picture 11">
            <a:extLst>
              <a:ext uri="{FF2B5EF4-FFF2-40B4-BE49-F238E27FC236}">
                <a16:creationId xmlns:a16="http://schemas.microsoft.com/office/drawing/2014/main" id="{A252085B-B17E-C0E3-1E46-FE881AA2EF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8342" y="2569123"/>
            <a:ext cx="2011815" cy="830118"/>
          </a:xfrm>
          <a:prstGeom prst="rect">
            <a:avLst/>
          </a:prstGeom>
        </p:spPr>
      </p:pic>
      <p:pic>
        <p:nvPicPr>
          <p:cNvPr id="13" name="Picture 12">
            <a:extLst>
              <a:ext uri="{FF2B5EF4-FFF2-40B4-BE49-F238E27FC236}">
                <a16:creationId xmlns:a16="http://schemas.microsoft.com/office/drawing/2014/main" id="{F788B14E-55BA-0430-73C1-23D3C1027B78}"/>
              </a:ext>
            </a:extLst>
          </p:cNvPr>
          <p:cNvPicPr>
            <a:picLocks noChangeAspect="1"/>
          </p:cNvPicPr>
          <p:nvPr/>
        </p:nvPicPr>
        <p:blipFill rotWithShape="1">
          <a:blip r:embed="rId7"/>
          <a:srcRect r="84046"/>
          <a:stretch/>
        </p:blipFill>
        <p:spPr>
          <a:xfrm>
            <a:off x="9265629" y="3495076"/>
            <a:ext cx="1556084" cy="901700"/>
          </a:xfrm>
          <a:prstGeom prst="rect">
            <a:avLst/>
          </a:prstGeom>
        </p:spPr>
      </p:pic>
      <p:pic>
        <p:nvPicPr>
          <p:cNvPr id="14" name="Picture 13">
            <a:extLst>
              <a:ext uri="{FF2B5EF4-FFF2-40B4-BE49-F238E27FC236}">
                <a16:creationId xmlns:a16="http://schemas.microsoft.com/office/drawing/2014/main" id="{DFAE018D-EDD6-EA24-BACC-6060F9E6012D}"/>
              </a:ext>
            </a:extLst>
          </p:cNvPr>
          <p:cNvPicPr>
            <a:picLocks noChangeAspect="1"/>
          </p:cNvPicPr>
          <p:nvPr/>
        </p:nvPicPr>
        <p:blipFill rotWithShape="1">
          <a:blip r:embed="rId8"/>
          <a:srcRect t="13903" b="20420"/>
          <a:stretch/>
        </p:blipFill>
        <p:spPr>
          <a:xfrm>
            <a:off x="1381544" y="4349716"/>
            <a:ext cx="2679700" cy="884137"/>
          </a:xfrm>
          <a:prstGeom prst="rect">
            <a:avLst/>
          </a:prstGeom>
        </p:spPr>
      </p:pic>
      <p:pic>
        <p:nvPicPr>
          <p:cNvPr id="15" name="Picture 14">
            <a:extLst>
              <a:ext uri="{FF2B5EF4-FFF2-40B4-BE49-F238E27FC236}">
                <a16:creationId xmlns:a16="http://schemas.microsoft.com/office/drawing/2014/main" id="{9D86AA92-2787-20CB-BF08-7DD4B6967F20}"/>
              </a:ext>
            </a:extLst>
          </p:cNvPr>
          <p:cNvPicPr>
            <a:picLocks noChangeAspect="1"/>
          </p:cNvPicPr>
          <p:nvPr/>
        </p:nvPicPr>
        <p:blipFill>
          <a:blip r:embed="rId9"/>
          <a:stretch>
            <a:fillRect/>
          </a:stretch>
        </p:blipFill>
        <p:spPr>
          <a:xfrm>
            <a:off x="4610824" y="1733542"/>
            <a:ext cx="1521310" cy="609732"/>
          </a:xfrm>
          <a:prstGeom prst="rect">
            <a:avLst/>
          </a:prstGeom>
          <a:ln>
            <a:solidFill>
              <a:schemeClr val="accent1"/>
            </a:solidFill>
          </a:ln>
        </p:spPr>
      </p:pic>
      <p:pic>
        <p:nvPicPr>
          <p:cNvPr id="16" name="Picture 15">
            <a:extLst>
              <a:ext uri="{FF2B5EF4-FFF2-40B4-BE49-F238E27FC236}">
                <a16:creationId xmlns:a16="http://schemas.microsoft.com/office/drawing/2014/main" id="{018F2F09-75BA-2D5A-11A6-C8B8B549AEDE}"/>
              </a:ext>
            </a:extLst>
          </p:cNvPr>
          <p:cNvPicPr>
            <a:picLocks noChangeAspect="1"/>
          </p:cNvPicPr>
          <p:nvPr/>
        </p:nvPicPr>
        <p:blipFill rotWithShape="1">
          <a:blip r:embed="rId10"/>
          <a:srcRect t="6495" b="7744"/>
          <a:stretch/>
        </p:blipFill>
        <p:spPr>
          <a:xfrm>
            <a:off x="5459540" y="2459814"/>
            <a:ext cx="1676085" cy="731037"/>
          </a:xfrm>
          <a:prstGeom prst="rect">
            <a:avLst/>
          </a:prstGeom>
        </p:spPr>
      </p:pic>
      <p:pic>
        <p:nvPicPr>
          <p:cNvPr id="17" name="Picture 16">
            <a:extLst>
              <a:ext uri="{FF2B5EF4-FFF2-40B4-BE49-F238E27FC236}">
                <a16:creationId xmlns:a16="http://schemas.microsoft.com/office/drawing/2014/main" id="{8DAA59E0-BF5C-6721-702D-5CC3FD0185F3}"/>
              </a:ext>
            </a:extLst>
          </p:cNvPr>
          <p:cNvPicPr>
            <a:picLocks noChangeAspect="1"/>
          </p:cNvPicPr>
          <p:nvPr/>
        </p:nvPicPr>
        <p:blipFill>
          <a:blip r:embed="rId11"/>
          <a:stretch>
            <a:fillRect/>
          </a:stretch>
        </p:blipFill>
        <p:spPr>
          <a:xfrm>
            <a:off x="7850279" y="3501683"/>
            <a:ext cx="953851" cy="953851"/>
          </a:xfrm>
          <a:prstGeom prst="rect">
            <a:avLst/>
          </a:prstGeom>
        </p:spPr>
      </p:pic>
      <p:pic>
        <p:nvPicPr>
          <p:cNvPr id="18" name="Picture 2" descr="Image result for lockheed martin">
            <a:extLst>
              <a:ext uri="{FF2B5EF4-FFF2-40B4-BE49-F238E27FC236}">
                <a16:creationId xmlns:a16="http://schemas.microsoft.com/office/drawing/2014/main" id="{B46101AA-5025-1A3F-7C40-891BCAA4081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3970" b="32679"/>
          <a:stretch/>
        </p:blipFill>
        <p:spPr bwMode="auto">
          <a:xfrm>
            <a:off x="2890265" y="2754801"/>
            <a:ext cx="2212985" cy="5372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mtconnect">
            <a:extLst>
              <a:ext uri="{FF2B5EF4-FFF2-40B4-BE49-F238E27FC236}">
                <a16:creationId xmlns:a16="http://schemas.microsoft.com/office/drawing/2014/main" id="{795FA068-F1BA-A0FA-C10F-A1BC2F8FDBC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7972" b="29195"/>
          <a:stretch/>
        </p:blipFill>
        <p:spPr bwMode="auto">
          <a:xfrm>
            <a:off x="6299500" y="1835813"/>
            <a:ext cx="2109051" cy="4705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dividual Doctoral Projects at Fraunhofer Institutes - Research in Germany">
            <a:extLst>
              <a:ext uri="{FF2B5EF4-FFF2-40B4-BE49-F238E27FC236}">
                <a16:creationId xmlns:a16="http://schemas.microsoft.com/office/drawing/2014/main" id="{8ADDC119-927F-B189-132D-67AC1006B25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9715" b="29715"/>
          <a:stretch/>
        </p:blipFill>
        <p:spPr bwMode="auto">
          <a:xfrm>
            <a:off x="6339211" y="4775660"/>
            <a:ext cx="2624090" cy="596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The University of Western Australia - YouTube">
            <a:extLst>
              <a:ext uri="{FF2B5EF4-FFF2-40B4-BE49-F238E27FC236}">
                <a16:creationId xmlns:a16="http://schemas.microsoft.com/office/drawing/2014/main" id="{8F7784C6-F94F-1446-B1FB-C9B7FA923DB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8011" t="6409" r="18011" b="6257"/>
          <a:stretch/>
        </p:blipFill>
        <p:spPr bwMode="auto">
          <a:xfrm>
            <a:off x="6439914" y="3330991"/>
            <a:ext cx="948867" cy="12952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10;&#10;Description automatically generated">
            <a:extLst>
              <a:ext uri="{FF2B5EF4-FFF2-40B4-BE49-F238E27FC236}">
                <a16:creationId xmlns:a16="http://schemas.microsoft.com/office/drawing/2014/main" id="{C00BDAD6-A8F8-E30E-538D-74BA8C56FA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81800" y="1295170"/>
            <a:ext cx="1439355" cy="388266"/>
          </a:xfrm>
          <a:prstGeom prst="rect">
            <a:avLst/>
          </a:prstGeom>
        </p:spPr>
      </p:pic>
      <p:pic>
        <p:nvPicPr>
          <p:cNvPr id="23" name="Picture 22">
            <a:extLst>
              <a:ext uri="{FF2B5EF4-FFF2-40B4-BE49-F238E27FC236}">
                <a16:creationId xmlns:a16="http://schemas.microsoft.com/office/drawing/2014/main" id="{ED1A2C7C-8358-12D9-F05A-DC26B6743416}"/>
              </a:ext>
            </a:extLst>
          </p:cNvPr>
          <p:cNvPicPr>
            <a:picLocks noChangeAspect="1"/>
          </p:cNvPicPr>
          <p:nvPr/>
        </p:nvPicPr>
        <p:blipFill>
          <a:blip r:embed="rId17"/>
          <a:stretch>
            <a:fillRect/>
          </a:stretch>
        </p:blipFill>
        <p:spPr>
          <a:xfrm>
            <a:off x="4417783" y="4380010"/>
            <a:ext cx="1469386" cy="662536"/>
          </a:xfrm>
          <a:prstGeom prst="rect">
            <a:avLst/>
          </a:prstGeom>
        </p:spPr>
      </p:pic>
      <p:pic>
        <p:nvPicPr>
          <p:cNvPr id="24" name="Picture 23">
            <a:extLst>
              <a:ext uri="{FF2B5EF4-FFF2-40B4-BE49-F238E27FC236}">
                <a16:creationId xmlns:a16="http://schemas.microsoft.com/office/drawing/2014/main" id="{AFCA75CA-944A-41C8-24FA-A0DB1E157553}"/>
              </a:ext>
            </a:extLst>
          </p:cNvPr>
          <p:cNvPicPr>
            <a:picLocks noChangeAspect="1"/>
          </p:cNvPicPr>
          <p:nvPr/>
        </p:nvPicPr>
        <p:blipFill>
          <a:blip r:embed="rId18"/>
          <a:stretch>
            <a:fillRect/>
          </a:stretch>
        </p:blipFill>
        <p:spPr>
          <a:xfrm>
            <a:off x="4412581" y="5417719"/>
            <a:ext cx="2512810" cy="884137"/>
          </a:xfrm>
          <a:prstGeom prst="rect">
            <a:avLst/>
          </a:prstGeom>
        </p:spPr>
      </p:pic>
      <p:pic>
        <p:nvPicPr>
          <p:cNvPr id="25" name="Picture 24">
            <a:extLst>
              <a:ext uri="{FF2B5EF4-FFF2-40B4-BE49-F238E27FC236}">
                <a16:creationId xmlns:a16="http://schemas.microsoft.com/office/drawing/2014/main" id="{1661C18F-EF62-BE14-5952-DD1261F79229}"/>
              </a:ext>
            </a:extLst>
          </p:cNvPr>
          <p:cNvPicPr>
            <a:picLocks noChangeAspect="1"/>
          </p:cNvPicPr>
          <p:nvPr/>
        </p:nvPicPr>
        <p:blipFill>
          <a:blip r:embed="rId19"/>
          <a:stretch>
            <a:fillRect/>
          </a:stretch>
        </p:blipFill>
        <p:spPr>
          <a:xfrm>
            <a:off x="7419413" y="5571928"/>
            <a:ext cx="2624090" cy="690550"/>
          </a:xfrm>
          <a:prstGeom prst="rect">
            <a:avLst/>
          </a:prstGeom>
        </p:spPr>
      </p:pic>
      <p:pic>
        <p:nvPicPr>
          <p:cNvPr id="26" name="Picture 25">
            <a:extLst>
              <a:ext uri="{FF2B5EF4-FFF2-40B4-BE49-F238E27FC236}">
                <a16:creationId xmlns:a16="http://schemas.microsoft.com/office/drawing/2014/main" id="{044A23EF-36F0-921E-FC3C-3F59746FEFAB}"/>
              </a:ext>
            </a:extLst>
          </p:cNvPr>
          <p:cNvPicPr>
            <a:picLocks noChangeAspect="1"/>
          </p:cNvPicPr>
          <p:nvPr/>
        </p:nvPicPr>
        <p:blipFill rotWithShape="1">
          <a:blip r:embed="rId20"/>
          <a:srcRect r="59034"/>
          <a:stretch/>
        </p:blipFill>
        <p:spPr>
          <a:xfrm>
            <a:off x="1278453" y="2341909"/>
            <a:ext cx="1572032" cy="537238"/>
          </a:xfrm>
          <a:prstGeom prst="rect">
            <a:avLst/>
          </a:prstGeom>
          <a:solidFill>
            <a:schemeClr val="accent1">
              <a:lumMod val="75000"/>
            </a:schemeClr>
          </a:solidFill>
        </p:spPr>
      </p:pic>
      <p:pic>
        <p:nvPicPr>
          <p:cNvPr id="27" name="Picture 26">
            <a:extLst>
              <a:ext uri="{FF2B5EF4-FFF2-40B4-BE49-F238E27FC236}">
                <a16:creationId xmlns:a16="http://schemas.microsoft.com/office/drawing/2014/main" id="{66AF9296-9709-BAAF-1155-5458C636D869}"/>
              </a:ext>
            </a:extLst>
          </p:cNvPr>
          <p:cNvPicPr>
            <a:picLocks noChangeAspect="1"/>
          </p:cNvPicPr>
          <p:nvPr/>
        </p:nvPicPr>
        <p:blipFill rotWithShape="1">
          <a:blip r:embed="rId21"/>
          <a:srcRect b="26834"/>
          <a:stretch/>
        </p:blipFill>
        <p:spPr>
          <a:xfrm>
            <a:off x="10396550" y="1876630"/>
            <a:ext cx="1370209" cy="1002518"/>
          </a:xfrm>
          <a:prstGeom prst="rect">
            <a:avLst/>
          </a:prstGeom>
        </p:spPr>
      </p:pic>
      <p:pic>
        <p:nvPicPr>
          <p:cNvPr id="28" name="Picture 27">
            <a:extLst>
              <a:ext uri="{FF2B5EF4-FFF2-40B4-BE49-F238E27FC236}">
                <a16:creationId xmlns:a16="http://schemas.microsoft.com/office/drawing/2014/main" id="{71182FE1-0FE7-DC87-62F2-C6D7E17FB791}"/>
              </a:ext>
            </a:extLst>
          </p:cNvPr>
          <p:cNvPicPr>
            <a:picLocks noChangeAspect="1"/>
          </p:cNvPicPr>
          <p:nvPr/>
        </p:nvPicPr>
        <p:blipFill rotWithShape="1">
          <a:blip r:embed="rId22"/>
          <a:srcRect t="24911" b="22118"/>
          <a:stretch/>
        </p:blipFill>
        <p:spPr>
          <a:xfrm>
            <a:off x="688618" y="3297434"/>
            <a:ext cx="1481979" cy="785013"/>
          </a:xfrm>
          <a:prstGeom prst="rect">
            <a:avLst/>
          </a:prstGeom>
        </p:spPr>
      </p:pic>
      <p:pic>
        <p:nvPicPr>
          <p:cNvPr id="29" name="Picture 28">
            <a:extLst>
              <a:ext uri="{FF2B5EF4-FFF2-40B4-BE49-F238E27FC236}">
                <a16:creationId xmlns:a16="http://schemas.microsoft.com/office/drawing/2014/main" id="{0B457114-E4A5-0D02-2F37-C94434FD8999}"/>
              </a:ext>
            </a:extLst>
          </p:cNvPr>
          <p:cNvPicPr>
            <a:picLocks noChangeAspect="1"/>
          </p:cNvPicPr>
          <p:nvPr/>
        </p:nvPicPr>
        <p:blipFill>
          <a:blip r:embed="rId23"/>
          <a:stretch>
            <a:fillRect/>
          </a:stretch>
        </p:blipFill>
        <p:spPr>
          <a:xfrm>
            <a:off x="9279947" y="4626129"/>
            <a:ext cx="1243556" cy="739296"/>
          </a:xfrm>
          <a:prstGeom prst="rect">
            <a:avLst/>
          </a:prstGeom>
        </p:spPr>
      </p:pic>
      <p:pic>
        <p:nvPicPr>
          <p:cNvPr id="30" name="Picture 29">
            <a:extLst>
              <a:ext uri="{FF2B5EF4-FFF2-40B4-BE49-F238E27FC236}">
                <a16:creationId xmlns:a16="http://schemas.microsoft.com/office/drawing/2014/main" id="{11F0186C-2C4F-A471-A0EB-09F30A125DB7}"/>
              </a:ext>
            </a:extLst>
          </p:cNvPr>
          <p:cNvPicPr>
            <a:picLocks noChangeAspect="1"/>
          </p:cNvPicPr>
          <p:nvPr/>
        </p:nvPicPr>
        <p:blipFill>
          <a:blip r:embed="rId24"/>
          <a:stretch>
            <a:fillRect/>
          </a:stretch>
        </p:blipFill>
        <p:spPr>
          <a:xfrm>
            <a:off x="1773198" y="5510140"/>
            <a:ext cx="2279551" cy="407063"/>
          </a:xfrm>
          <a:prstGeom prst="rect">
            <a:avLst/>
          </a:prstGeom>
        </p:spPr>
      </p:pic>
      <p:sp>
        <p:nvSpPr>
          <p:cNvPr id="31" name="TextBox 30">
            <a:extLst>
              <a:ext uri="{FF2B5EF4-FFF2-40B4-BE49-F238E27FC236}">
                <a16:creationId xmlns:a16="http://schemas.microsoft.com/office/drawing/2014/main" id="{D953E336-5336-345E-1275-907E80CE345E}"/>
              </a:ext>
            </a:extLst>
          </p:cNvPr>
          <p:cNvSpPr txBox="1"/>
          <p:nvPr/>
        </p:nvSpPr>
        <p:spPr>
          <a:xfrm>
            <a:off x="2278792" y="54270"/>
            <a:ext cx="7622933" cy="1200329"/>
          </a:xfrm>
          <a:prstGeom prst="rect">
            <a:avLst/>
          </a:prstGeom>
          <a:noFill/>
        </p:spPr>
        <p:txBody>
          <a:bodyPr wrap="square" rtlCol="0">
            <a:spAutoFit/>
          </a:bodyPr>
          <a:lstStyle/>
          <a:p>
            <a:pPr algn="ctr"/>
            <a:r>
              <a:rPr lang="en-US" sz="7200" b="1" dirty="0">
                <a:highlight>
                  <a:srgbClr val="C0C0C0"/>
                </a:highlight>
                <a:latin typeface="Garamond" panose="02020404030301010803" pitchFamily="18" charset="0"/>
              </a:rPr>
              <a:t>50+ Organizations</a:t>
            </a:r>
          </a:p>
        </p:txBody>
      </p:sp>
    </p:spTree>
    <p:extLst>
      <p:ext uri="{BB962C8B-B14F-4D97-AF65-F5344CB8AC3E}">
        <p14:creationId xmlns:p14="http://schemas.microsoft.com/office/powerpoint/2010/main" val="350089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t>
            </a:r>
          </a:p>
          <a:p>
            <a:endParaRPr lang="en-US" dirty="0"/>
          </a:p>
        </p:txBody>
      </p:sp>
      <p:pic>
        <p:nvPicPr>
          <p:cNvPr id="4" name="Picture 3">
            <a:extLst>
              <a:ext uri="{FF2B5EF4-FFF2-40B4-BE49-F238E27FC236}">
                <a16:creationId xmlns:a16="http://schemas.microsoft.com/office/drawing/2014/main" id="{9646F9B5-640D-4149-9B46-FA456946FA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7775" y="181099"/>
            <a:ext cx="1881893" cy="1832493"/>
          </a:xfrm>
          <a:prstGeom prst="rect">
            <a:avLst/>
          </a:prstGeom>
        </p:spPr>
      </p:pic>
      <p:pic>
        <p:nvPicPr>
          <p:cNvPr id="5" name="Picture 4"/>
          <p:cNvPicPr/>
          <p:nvPr/>
        </p:nvPicPr>
        <p:blipFill>
          <a:blip r:embed="rId4" cstate="print">
            <a:extLst>
              <a:ext uri="{28A0092B-C50C-407E-A947-70E740481C1C}">
                <a14:useLocalDpi xmlns:a14="http://schemas.microsoft.com/office/drawing/2010/main"/>
              </a:ext>
            </a:extLst>
          </a:blip>
          <a:srcRect/>
          <a:stretch>
            <a:fillRect/>
          </a:stretch>
        </p:blipFill>
        <p:spPr bwMode="auto">
          <a:xfrm>
            <a:off x="3365076" y="1121400"/>
            <a:ext cx="7233316" cy="4199075"/>
          </a:xfrm>
          <a:prstGeom prst="rect">
            <a:avLst/>
          </a:prstGeom>
          <a:noFill/>
        </p:spPr>
      </p:pic>
      <p:sp>
        <p:nvSpPr>
          <p:cNvPr id="7" name="TextBox 6">
            <a:extLst>
              <a:ext uri="{FF2B5EF4-FFF2-40B4-BE49-F238E27FC236}">
                <a16:creationId xmlns:a16="http://schemas.microsoft.com/office/drawing/2014/main" id="{7A1C6FC2-376A-494A-9A9A-077A01839359}"/>
              </a:ext>
            </a:extLst>
          </p:cNvPr>
          <p:cNvSpPr txBox="1"/>
          <p:nvPr/>
        </p:nvSpPr>
        <p:spPr>
          <a:xfrm>
            <a:off x="8062510" y="1644260"/>
            <a:ext cx="1024128" cy="369332"/>
          </a:xfrm>
          <a:prstGeom prst="rect">
            <a:avLst/>
          </a:prstGeom>
          <a:noFill/>
        </p:spPr>
        <p:txBody>
          <a:bodyPr wrap="square" rtlCol="0">
            <a:spAutoFit/>
          </a:bodyPr>
          <a:lstStyle/>
          <a:p>
            <a:r>
              <a:rPr lang="en-US" b="1" dirty="0">
                <a:solidFill>
                  <a:schemeClr val="bg1"/>
                </a:solidFill>
              </a:rPr>
              <a:t>    (BFO)</a:t>
            </a:r>
          </a:p>
        </p:txBody>
      </p:sp>
      <p:pic>
        <p:nvPicPr>
          <p:cNvPr id="8" name="Content Placeholder 6">
            <a:extLst>
              <a:ext uri="{FF2B5EF4-FFF2-40B4-BE49-F238E27FC236}">
                <a16:creationId xmlns:a16="http://schemas.microsoft.com/office/drawing/2014/main" id="{26E3D983-1A9E-D24A-93FB-A26431D77D46}"/>
              </a:ext>
            </a:extLst>
          </p:cNvPr>
          <p:cNvPicPr>
            <a:picLocks noChangeAspect="1"/>
          </p:cNvPicPr>
          <p:nvPr/>
        </p:nvPicPr>
        <p:blipFill>
          <a:blip r:embed="rId5"/>
          <a:stretch>
            <a:fillRect/>
          </a:stretch>
        </p:blipFill>
        <p:spPr>
          <a:xfrm>
            <a:off x="-30520" y="3821359"/>
            <a:ext cx="3248255" cy="2761199"/>
          </a:xfrm>
          <a:prstGeom prst="rect">
            <a:avLst/>
          </a:prstGeom>
        </p:spPr>
      </p:pic>
      <p:sp>
        <p:nvSpPr>
          <p:cNvPr id="9" name="TextBox 8">
            <a:extLst>
              <a:ext uri="{FF2B5EF4-FFF2-40B4-BE49-F238E27FC236}">
                <a16:creationId xmlns:a16="http://schemas.microsoft.com/office/drawing/2014/main" id="{98C0E003-9093-3C4C-943E-60C646CCDE75}"/>
              </a:ext>
            </a:extLst>
          </p:cNvPr>
          <p:cNvSpPr txBox="1"/>
          <p:nvPr/>
        </p:nvSpPr>
        <p:spPr>
          <a:xfrm>
            <a:off x="492565" y="2657231"/>
            <a:ext cx="2608632" cy="954107"/>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Hub-and-Spoke Architecture</a:t>
            </a:r>
          </a:p>
        </p:txBody>
      </p:sp>
      <p:sp>
        <p:nvSpPr>
          <p:cNvPr id="10" name="TextBox 9">
            <a:extLst>
              <a:ext uri="{FF2B5EF4-FFF2-40B4-BE49-F238E27FC236}">
                <a16:creationId xmlns:a16="http://schemas.microsoft.com/office/drawing/2014/main" id="{536F64C3-AC4D-F849-931A-E4B0A2BEBC9A}"/>
              </a:ext>
            </a:extLst>
          </p:cNvPr>
          <p:cNvSpPr txBox="1"/>
          <p:nvPr/>
        </p:nvSpPr>
        <p:spPr>
          <a:xfrm>
            <a:off x="10696054" y="2180177"/>
            <a:ext cx="1495946" cy="3170099"/>
          </a:xfrm>
          <a:prstGeom prst="rect">
            <a:avLst/>
          </a:prstGeom>
          <a:noFill/>
        </p:spPr>
        <p:txBody>
          <a:bodyPr wrap="square" rtlCol="0">
            <a:spAutoFit/>
          </a:bodyPr>
          <a:lstStyle/>
          <a:p>
            <a:pPr algn="ctr"/>
            <a:r>
              <a:rPr lang="en-US" sz="2000" dirty="0">
                <a:solidFill>
                  <a:srgbClr val="C00000"/>
                </a:solidFill>
                <a:latin typeface="Garamond" panose="02020404030301010803" pitchFamily="18" charset="0"/>
              </a:rPr>
              <a:t>Supply chain</a:t>
            </a:r>
          </a:p>
          <a:p>
            <a:pPr algn="ctr"/>
            <a:r>
              <a:rPr lang="en-US" sz="2000" dirty="0">
                <a:solidFill>
                  <a:srgbClr val="C00000"/>
                </a:solidFill>
                <a:latin typeface="Garamond" panose="02020404030301010803" pitchFamily="18" charset="0"/>
              </a:rPr>
              <a:t>Maintenance</a:t>
            </a:r>
          </a:p>
          <a:p>
            <a:pPr algn="ctr"/>
            <a:r>
              <a:rPr lang="en-US" sz="2000" dirty="0">
                <a:solidFill>
                  <a:srgbClr val="C00000"/>
                </a:solidFill>
                <a:latin typeface="Garamond" panose="02020404030301010803" pitchFamily="18" charset="0"/>
              </a:rPr>
              <a:t>Production planning &amp; scheduling </a:t>
            </a:r>
          </a:p>
          <a:p>
            <a:pPr algn="ctr"/>
            <a:r>
              <a:rPr lang="en-US" sz="2000" dirty="0">
                <a:solidFill>
                  <a:srgbClr val="C00000"/>
                </a:solidFill>
                <a:latin typeface="Garamond" panose="02020404030301010803" pitchFamily="18" charset="0"/>
              </a:rPr>
              <a:t>Engineering Design</a:t>
            </a:r>
          </a:p>
          <a:p>
            <a:pPr algn="ctr"/>
            <a:r>
              <a:rPr lang="en-US" sz="2000" dirty="0">
                <a:solidFill>
                  <a:srgbClr val="C00000"/>
                </a:solidFill>
                <a:latin typeface="Garamond" panose="02020404030301010803" pitchFamily="18" charset="0"/>
              </a:rPr>
              <a:t>Service</a:t>
            </a:r>
          </a:p>
          <a:p>
            <a:pPr algn="ctr"/>
            <a:r>
              <a:rPr lang="en-US" sz="2000" dirty="0">
                <a:solidFill>
                  <a:srgbClr val="C00000"/>
                </a:solidFill>
                <a:latin typeface="Garamond" panose="02020404030301010803" pitchFamily="18" charset="0"/>
              </a:rPr>
              <a:t>Systems Engineering  </a:t>
            </a:r>
          </a:p>
        </p:txBody>
      </p:sp>
      <p:cxnSp>
        <p:nvCxnSpPr>
          <p:cNvPr id="12" name="Straight Arrow Connector 11">
            <a:extLst>
              <a:ext uri="{FF2B5EF4-FFF2-40B4-BE49-F238E27FC236}">
                <a16:creationId xmlns:a16="http://schemas.microsoft.com/office/drawing/2014/main" id="{18C210F2-161E-9D49-8EA7-504D4047B5FB}"/>
              </a:ext>
            </a:extLst>
          </p:cNvPr>
          <p:cNvCxnSpPr>
            <a:cxnSpLocks/>
          </p:cNvCxnSpPr>
          <p:nvPr/>
        </p:nvCxnSpPr>
        <p:spPr>
          <a:xfrm flipH="1" flipV="1">
            <a:off x="10128796" y="3012158"/>
            <a:ext cx="538645" cy="188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05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CEB-D586-E2F3-9861-3B037F90E1BA}"/>
              </a:ext>
            </a:extLst>
          </p:cNvPr>
          <p:cNvSpPr>
            <a:spLocks noGrp="1"/>
          </p:cNvSpPr>
          <p:nvPr>
            <p:ph type="title"/>
          </p:nvPr>
        </p:nvSpPr>
        <p:spPr/>
        <p:txBody>
          <a:bodyPr/>
          <a:lstStyle/>
          <a:p>
            <a:r>
              <a:rPr lang="en-US" dirty="0"/>
              <a:t>IOF Core: Entities Existing Over Time </a:t>
            </a:r>
          </a:p>
        </p:txBody>
      </p:sp>
      <p:pic>
        <p:nvPicPr>
          <p:cNvPr id="5" name="Picture 4" descr="Timeline&#10;&#10;Description automatically generated">
            <a:extLst>
              <a:ext uri="{FF2B5EF4-FFF2-40B4-BE49-F238E27FC236}">
                <a16:creationId xmlns:a16="http://schemas.microsoft.com/office/drawing/2014/main" id="{7EF0BEA5-E619-AEAC-AEA3-52C78094C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796"/>
            <a:ext cx="12167659" cy="5125079"/>
          </a:xfrm>
          <a:prstGeom prst="rect">
            <a:avLst/>
          </a:prstGeom>
        </p:spPr>
      </p:pic>
    </p:spTree>
    <p:extLst>
      <p:ext uri="{BB962C8B-B14F-4D97-AF65-F5344CB8AC3E}">
        <p14:creationId xmlns:p14="http://schemas.microsoft.com/office/powerpoint/2010/main" val="1593688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2462-9388-65E5-3EB0-991D1A4DC22E}"/>
              </a:ext>
            </a:extLst>
          </p:cNvPr>
          <p:cNvSpPr>
            <a:spLocks noGrp="1"/>
          </p:cNvSpPr>
          <p:nvPr>
            <p:ph type="title"/>
          </p:nvPr>
        </p:nvSpPr>
        <p:spPr/>
        <p:txBody>
          <a:bodyPr/>
          <a:lstStyle/>
          <a:p>
            <a:r>
              <a:rPr lang="en-US" dirty="0"/>
              <a:t>IOF Core: Entities with Material Parts</a:t>
            </a:r>
          </a:p>
        </p:txBody>
      </p:sp>
      <p:pic>
        <p:nvPicPr>
          <p:cNvPr id="6" name="Picture 5">
            <a:extLst>
              <a:ext uri="{FF2B5EF4-FFF2-40B4-BE49-F238E27FC236}">
                <a16:creationId xmlns:a16="http://schemas.microsoft.com/office/drawing/2014/main" id="{7510F1E1-53DF-2F6B-4EFF-19BA1865D358}"/>
              </a:ext>
            </a:extLst>
          </p:cNvPr>
          <p:cNvPicPr>
            <a:picLocks noChangeAspect="1"/>
          </p:cNvPicPr>
          <p:nvPr/>
        </p:nvPicPr>
        <p:blipFill>
          <a:blip r:embed="rId2"/>
          <a:stretch>
            <a:fillRect/>
          </a:stretch>
        </p:blipFill>
        <p:spPr>
          <a:xfrm>
            <a:off x="122863" y="2504636"/>
            <a:ext cx="11946274" cy="2841171"/>
          </a:xfrm>
          <a:prstGeom prst="rect">
            <a:avLst/>
          </a:prstGeom>
        </p:spPr>
      </p:pic>
    </p:spTree>
    <p:extLst>
      <p:ext uri="{BB962C8B-B14F-4D97-AF65-F5344CB8AC3E}">
        <p14:creationId xmlns:p14="http://schemas.microsoft.com/office/powerpoint/2010/main" val="3733963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B78177-ECAD-97D3-053F-0DCE07EB387C}"/>
              </a:ext>
            </a:extLst>
          </p:cNvPr>
          <p:cNvSpPr>
            <a:spLocks noGrp="1"/>
          </p:cNvSpPr>
          <p:nvPr>
            <p:ph idx="1"/>
          </p:nvPr>
        </p:nvSpPr>
        <p:spPr>
          <a:xfrm>
            <a:off x="838199" y="1825625"/>
            <a:ext cx="11118017" cy="4351338"/>
          </a:xfrm>
        </p:spPr>
        <p:txBody>
          <a:bodyPr/>
          <a:lstStyle/>
          <a:p>
            <a:pPr marL="0" indent="0">
              <a:buNone/>
            </a:pPr>
            <a:r>
              <a:rPr lang="en-US" b="1" dirty="0">
                <a:solidFill>
                  <a:srgbClr val="C00000"/>
                </a:solidFill>
              </a:rPr>
              <a:t>Objective:</a:t>
            </a:r>
          </a:p>
          <a:p>
            <a:pPr lvl="1"/>
            <a:r>
              <a:rPr lang="en-US" dirty="0"/>
              <a:t>Identify the requirements of reference ontologies (RO) in the supply chain domain,</a:t>
            </a:r>
          </a:p>
          <a:p>
            <a:pPr lvl="1"/>
            <a:r>
              <a:rPr lang="en-US" dirty="0"/>
              <a:t>Develop SCRO and other lower-level ontologies in SC  domain</a:t>
            </a:r>
          </a:p>
          <a:p>
            <a:pPr marL="0" indent="0">
              <a:buNone/>
            </a:pPr>
            <a:endParaRPr lang="en-US" b="1" dirty="0">
              <a:solidFill>
                <a:srgbClr val="C00000"/>
              </a:solidFill>
            </a:endParaRPr>
          </a:p>
          <a:p>
            <a:pPr marL="0" indent="0">
              <a:buNone/>
            </a:pPr>
            <a:r>
              <a:rPr lang="en-US" b="1" dirty="0">
                <a:solidFill>
                  <a:srgbClr val="C00000"/>
                </a:solidFill>
              </a:rPr>
              <a:t>Scope:</a:t>
            </a:r>
          </a:p>
          <a:p>
            <a:endParaRPr lang="en-US" dirty="0"/>
          </a:p>
        </p:txBody>
      </p:sp>
      <p:sp>
        <p:nvSpPr>
          <p:cNvPr id="2" name="Title 1">
            <a:extLst>
              <a:ext uri="{FF2B5EF4-FFF2-40B4-BE49-F238E27FC236}">
                <a16:creationId xmlns:a16="http://schemas.microsoft.com/office/drawing/2014/main" id="{C5A261CF-7397-1046-A968-FCC262F6CB69}"/>
              </a:ext>
            </a:extLst>
          </p:cNvPr>
          <p:cNvSpPr>
            <a:spLocks noGrp="1"/>
          </p:cNvSpPr>
          <p:nvPr>
            <p:ph type="title"/>
          </p:nvPr>
        </p:nvSpPr>
        <p:spPr/>
        <p:txBody>
          <a:bodyPr/>
          <a:lstStyle/>
          <a:p>
            <a:r>
              <a:rPr lang="en-US" dirty="0"/>
              <a:t>Supply Chain Core Ontology (SCRO)</a:t>
            </a:r>
          </a:p>
        </p:txBody>
      </p:sp>
      <p:pic>
        <p:nvPicPr>
          <p:cNvPr id="14" name="Picture 2" descr="Supply Chain Management (SCM) Process - Steps for Building Excellence">
            <a:extLst>
              <a:ext uri="{FF2B5EF4-FFF2-40B4-BE49-F238E27FC236}">
                <a16:creationId xmlns:a16="http://schemas.microsoft.com/office/drawing/2014/main" id="{A59F6D1E-6CB2-4167-7EE8-DCFE5ABEA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329" y="4116061"/>
            <a:ext cx="4610020" cy="232682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1.png" descr="Graphical user interface&#10;&#10;Description automatically generated">
            <a:extLst>
              <a:ext uri="{FF2B5EF4-FFF2-40B4-BE49-F238E27FC236}">
                <a16:creationId xmlns:a16="http://schemas.microsoft.com/office/drawing/2014/main" id="{4C3A45B4-84F5-2D98-3BBC-79A38250130A}"/>
              </a:ext>
            </a:extLst>
          </p:cNvPr>
          <p:cNvPicPr/>
          <p:nvPr/>
        </p:nvPicPr>
        <p:blipFill>
          <a:blip r:embed="rId4"/>
          <a:srcRect/>
          <a:stretch>
            <a:fillRect/>
          </a:stretch>
        </p:blipFill>
        <p:spPr>
          <a:xfrm>
            <a:off x="6412601" y="3620625"/>
            <a:ext cx="5543615" cy="2872250"/>
          </a:xfrm>
          <a:prstGeom prst="rect">
            <a:avLst/>
          </a:prstGeom>
          <a:ln/>
        </p:spPr>
      </p:pic>
      <p:cxnSp>
        <p:nvCxnSpPr>
          <p:cNvPr id="7" name="Straight Arrow Connector 6">
            <a:extLst>
              <a:ext uri="{FF2B5EF4-FFF2-40B4-BE49-F238E27FC236}">
                <a16:creationId xmlns:a16="http://schemas.microsoft.com/office/drawing/2014/main" id="{0B11554A-E72C-9B3B-C2AD-1F3A8C039F2D}"/>
              </a:ext>
            </a:extLst>
          </p:cNvPr>
          <p:cNvCxnSpPr>
            <a:cxnSpLocks/>
          </p:cNvCxnSpPr>
          <p:nvPr/>
        </p:nvCxnSpPr>
        <p:spPr>
          <a:xfrm>
            <a:off x="3316637" y="3099661"/>
            <a:ext cx="6664271" cy="2179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087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BF897-DE96-DA75-16CE-0E0EBE7647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EAF5C4-8223-FD8E-285A-2A415F3C3489}"/>
              </a:ext>
            </a:extLst>
          </p:cNvPr>
          <p:cNvPicPr>
            <a:picLocks noChangeAspect="1"/>
          </p:cNvPicPr>
          <p:nvPr/>
        </p:nvPicPr>
        <p:blipFill>
          <a:blip r:embed="rId2"/>
          <a:stretch>
            <a:fillRect/>
          </a:stretch>
        </p:blipFill>
        <p:spPr>
          <a:xfrm>
            <a:off x="4875397" y="179727"/>
            <a:ext cx="7316603" cy="6498546"/>
          </a:xfrm>
          <a:prstGeom prst="rect">
            <a:avLst/>
          </a:prstGeom>
        </p:spPr>
      </p:pic>
      <p:cxnSp>
        <p:nvCxnSpPr>
          <p:cNvPr id="2" name="Straight Arrow Connector 1">
            <a:extLst>
              <a:ext uri="{FF2B5EF4-FFF2-40B4-BE49-F238E27FC236}">
                <a16:creationId xmlns:a16="http://schemas.microsoft.com/office/drawing/2014/main" id="{9D32155B-D527-9E59-2293-78913598C72D}"/>
              </a:ext>
            </a:extLst>
          </p:cNvPr>
          <p:cNvCxnSpPr>
            <a:cxnSpLocks/>
          </p:cNvCxnSpPr>
          <p:nvPr/>
        </p:nvCxnSpPr>
        <p:spPr>
          <a:xfrm flipV="1">
            <a:off x="5827363" y="1813302"/>
            <a:ext cx="387457" cy="6671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48611E-2CEA-1940-56FF-D8A9112504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659" y="112395"/>
            <a:ext cx="1580561" cy="1589049"/>
          </a:xfrm>
          <a:prstGeom prst="rect">
            <a:avLst/>
          </a:prstGeom>
        </p:spPr>
      </p:pic>
      <p:sp>
        <p:nvSpPr>
          <p:cNvPr id="9" name="Rectangle 8">
            <a:extLst>
              <a:ext uri="{FF2B5EF4-FFF2-40B4-BE49-F238E27FC236}">
                <a16:creationId xmlns:a16="http://schemas.microsoft.com/office/drawing/2014/main" id="{743DB6A2-E5DF-4E0D-A9C9-987BE565BD8A}"/>
              </a:ext>
            </a:extLst>
          </p:cNvPr>
          <p:cNvSpPr/>
          <p:nvPr/>
        </p:nvSpPr>
        <p:spPr>
          <a:xfrm>
            <a:off x="309966" y="2480441"/>
            <a:ext cx="6586780" cy="2439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D322718-FC75-BF6F-E7EF-FEFF33F2A278}"/>
              </a:ext>
            </a:extLst>
          </p:cNvPr>
          <p:cNvPicPr>
            <a:picLocks noChangeAspect="1"/>
          </p:cNvPicPr>
          <p:nvPr/>
        </p:nvPicPr>
        <p:blipFill>
          <a:blip r:embed="rId4"/>
          <a:stretch>
            <a:fillRect/>
          </a:stretch>
        </p:blipFill>
        <p:spPr>
          <a:xfrm>
            <a:off x="294170" y="2480441"/>
            <a:ext cx="6618354" cy="2439171"/>
          </a:xfrm>
          <a:prstGeom prst="rect">
            <a:avLst/>
          </a:prstGeom>
          <a:ln>
            <a:solidFill>
              <a:srgbClr val="FF0000"/>
            </a:solidFill>
          </a:ln>
        </p:spPr>
      </p:pic>
      <p:sp>
        <p:nvSpPr>
          <p:cNvPr id="15" name="TextBox 14">
            <a:extLst>
              <a:ext uri="{FF2B5EF4-FFF2-40B4-BE49-F238E27FC236}">
                <a16:creationId xmlns:a16="http://schemas.microsoft.com/office/drawing/2014/main" id="{DC8767A6-E0FD-CAFF-C8C2-B5158AF04E7D}"/>
              </a:ext>
            </a:extLst>
          </p:cNvPr>
          <p:cNvSpPr txBox="1"/>
          <p:nvPr/>
        </p:nvSpPr>
        <p:spPr>
          <a:xfrm>
            <a:off x="294170" y="5203113"/>
            <a:ext cx="6098582" cy="1569660"/>
          </a:xfrm>
          <a:prstGeom prst="rect">
            <a:avLst/>
          </a:prstGeom>
          <a:noFill/>
        </p:spPr>
        <p:txBody>
          <a:bodyPr wrap="square">
            <a:spAutoFit/>
          </a:bodyPr>
          <a:lstStyle/>
          <a:p>
            <a:pPr algn="ctr"/>
            <a:r>
              <a:rPr lang="en-US" sz="2400" b="1" dirty="0">
                <a:solidFill>
                  <a:srgbClr val="FF0000"/>
                </a:solidFill>
                <a:latin typeface="Garamond" panose="02020404030301010803" pitchFamily="18" charset="0"/>
              </a:rPr>
              <a:t>Scope</a:t>
            </a:r>
          </a:p>
          <a:p>
            <a:pPr algn="ctr"/>
            <a:r>
              <a:rPr lang="en-US" sz="2400" dirty="0">
                <a:solidFill>
                  <a:srgbClr val="FF0000"/>
                </a:solidFill>
                <a:latin typeface="Garamond" panose="02020404030301010803" pitchFamily="18" charset="0"/>
              </a:rPr>
              <a:t>logistics and transportation, organizations, supply and service chains, facilities, traceability, inventory management </a:t>
            </a:r>
          </a:p>
        </p:txBody>
      </p:sp>
    </p:spTree>
    <p:extLst>
      <p:ext uri="{BB962C8B-B14F-4D97-AF65-F5344CB8AC3E}">
        <p14:creationId xmlns:p14="http://schemas.microsoft.com/office/powerpoint/2010/main" val="2697979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7CAD-FE4D-B193-BCB5-B1D4259B6749}"/>
              </a:ext>
            </a:extLst>
          </p:cNvPr>
          <p:cNvSpPr>
            <a:spLocks noGrp="1"/>
          </p:cNvSpPr>
          <p:nvPr>
            <p:ph type="title"/>
          </p:nvPr>
        </p:nvSpPr>
        <p:spPr/>
        <p:txBody>
          <a:bodyPr/>
          <a:lstStyle/>
          <a:p>
            <a:r>
              <a:rPr lang="en-US" dirty="0"/>
              <a:t>SCRO: Supply Chain Roles</a:t>
            </a:r>
          </a:p>
        </p:txBody>
      </p:sp>
      <p:pic>
        <p:nvPicPr>
          <p:cNvPr id="8" name="Picture 7">
            <a:extLst>
              <a:ext uri="{FF2B5EF4-FFF2-40B4-BE49-F238E27FC236}">
                <a16:creationId xmlns:a16="http://schemas.microsoft.com/office/drawing/2014/main" id="{0D5D9656-4A32-AA22-D936-79BD92E2A75E}"/>
              </a:ext>
            </a:extLst>
          </p:cNvPr>
          <p:cNvPicPr>
            <a:picLocks noChangeAspect="1"/>
          </p:cNvPicPr>
          <p:nvPr/>
        </p:nvPicPr>
        <p:blipFill>
          <a:blip r:embed="rId2"/>
          <a:stretch>
            <a:fillRect/>
          </a:stretch>
        </p:blipFill>
        <p:spPr>
          <a:xfrm>
            <a:off x="340962" y="1304377"/>
            <a:ext cx="11510075" cy="4978132"/>
          </a:xfrm>
          <a:prstGeom prst="rect">
            <a:avLst/>
          </a:prstGeom>
        </p:spPr>
      </p:pic>
    </p:spTree>
    <p:extLst>
      <p:ext uri="{BB962C8B-B14F-4D97-AF65-F5344CB8AC3E}">
        <p14:creationId xmlns:p14="http://schemas.microsoft.com/office/powerpoint/2010/main" val="506138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A9F5-615F-E4D4-28AB-182A77EB4156}"/>
              </a:ext>
            </a:extLst>
          </p:cNvPr>
          <p:cNvSpPr>
            <a:spLocks noGrp="1"/>
          </p:cNvSpPr>
          <p:nvPr>
            <p:ph type="title"/>
          </p:nvPr>
        </p:nvSpPr>
        <p:spPr/>
        <p:txBody>
          <a:bodyPr/>
          <a:lstStyle/>
          <a:p>
            <a:r>
              <a:rPr lang="en-US" dirty="0"/>
              <a:t>SCRO: Business Processes</a:t>
            </a:r>
          </a:p>
        </p:txBody>
      </p:sp>
      <p:pic>
        <p:nvPicPr>
          <p:cNvPr id="6" name="Picture 5">
            <a:extLst>
              <a:ext uri="{FF2B5EF4-FFF2-40B4-BE49-F238E27FC236}">
                <a16:creationId xmlns:a16="http://schemas.microsoft.com/office/drawing/2014/main" id="{9056E21D-F33C-B04D-7B9F-4E80BE01C354}"/>
              </a:ext>
            </a:extLst>
          </p:cNvPr>
          <p:cNvPicPr>
            <a:picLocks noChangeAspect="1"/>
          </p:cNvPicPr>
          <p:nvPr/>
        </p:nvPicPr>
        <p:blipFill>
          <a:blip r:embed="rId2"/>
          <a:stretch>
            <a:fillRect/>
          </a:stretch>
        </p:blipFill>
        <p:spPr>
          <a:xfrm>
            <a:off x="309108" y="1690688"/>
            <a:ext cx="11573783" cy="4265476"/>
          </a:xfrm>
          <a:prstGeom prst="rect">
            <a:avLst/>
          </a:prstGeom>
        </p:spPr>
      </p:pic>
    </p:spTree>
    <p:extLst>
      <p:ext uri="{BB962C8B-B14F-4D97-AF65-F5344CB8AC3E}">
        <p14:creationId xmlns:p14="http://schemas.microsoft.com/office/powerpoint/2010/main" val="774704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9D394-5755-300D-EB91-58488B92FA41}"/>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1E6B6C8D-2DE6-713D-94FA-96B10A703082}"/>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BE968550-5886-1182-591B-CC7024125E8E}"/>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F20C9700-FB98-C613-661C-5FCA8A3BA07D}"/>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endParaRPr lang="en-US"/>
          </a:p>
        </p:txBody>
      </p:sp>
    </p:spTree>
    <p:extLst>
      <p:ext uri="{BB962C8B-B14F-4D97-AF65-F5344CB8AC3E}">
        <p14:creationId xmlns:p14="http://schemas.microsoft.com/office/powerpoint/2010/main" val="245727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579FE-D3D4-6F8E-4547-C2DA57F32E7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DEC398-20B5-DA7B-743A-A556F1EE463F}"/>
              </a:ext>
            </a:extLst>
          </p:cNvPr>
          <p:cNvPicPr>
            <a:picLocks noChangeAspect="1"/>
          </p:cNvPicPr>
          <p:nvPr/>
        </p:nvPicPr>
        <p:blipFill>
          <a:blip r:embed="rId2"/>
          <a:stretch>
            <a:fillRect/>
          </a:stretch>
        </p:blipFill>
        <p:spPr>
          <a:xfrm>
            <a:off x="4875397" y="179727"/>
            <a:ext cx="7316603" cy="6498546"/>
          </a:xfrm>
          <a:prstGeom prst="rect">
            <a:avLst/>
          </a:prstGeom>
        </p:spPr>
      </p:pic>
      <p:cxnSp>
        <p:nvCxnSpPr>
          <p:cNvPr id="2" name="Straight Arrow Connector 1">
            <a:extLst>
              <a:ext uri="{FF2B5EF4-FFF2-40B4-BE49-F238E27FC236}">
                <a16:creationId xmlns:a16="http://schemas.microsoft.com/office/drawing/2014/main" id="{286F6F75-ADF2-96FF-598F-9B0E25FFB167}"/>
              </a:ext>
            </a:extLst>
          </p:cNvPr>
          <p:cNvCxnSpPr>
            <a:cxnSpLocks/>
          </p:cNvCxnSpPr>
          <p:nvPr/>
        </p:nvCxnSpPr>
        <p:spPr>
          <a:xfrm>
            <a:off x="7153371" y="3616712"/>
            <a:ext cx="1023677" cy="1670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Content Placeholder 7">
            <a:extLst>
              <a:ext uri="{FF2B5EF4-FFF2-40B4-BE49-F238E27FC236}">
                <a16:creationId xmlns:a16="http://schemas.microsoft.com/office/drawing/2014/main" id="{B4EFD01D-9EC1-6CB8-BD33-3143A24D36A9}"/>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45067" y="1552205"/>
            <a:ext cx="6874565" cy="4129013"/>
          </a:xfrm>
          <a:ln>
            <a:solidFill>
              <a:srgbClr val="FF0000"/>
            </a:solidFill>
          </a:ln>
        </p:spPr>
      </p:pic>
    </p:spTree>
    <p:extLst>
      <p:ext uri="{BB962C8B-B14F-4D97-AF65-F5344CB8AC3E}">
        <p14:creationId xmlns:p14="http://schemas.microsoft.com/office/powerpoint/2010/main" val="3144878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5E5BB-DB8C-29C8-C580-ABEA48773488}"/>
            </a:ext>
          </a:extLst>
        </p:cNvPr>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4DE75720-A802-02A4-4369-3AFA5A26C89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4533" y="328911"/>
            <a:ext cx="10322933" cy="6200178"/>
          </a:xfrm>
          <a:prstGeom prst="rect">
            <a:avLst/>
          </a:prstGeom>
          <a:ln>
            <a:noFill/>
          </a:ln>
        </p:spPr>
      </p:pic>
      <p:cxnSp>
        <p:nvCxnSpPr>
          <p:cNvPr id="2" name="Straight Arrow Connector 1">
            <a:extLst>
              <a:ext uri="{FF2B5EF4-FFF2-40B4-BE49-F238E27FC236}">
                <a16:creationId xmlns:a16="http://schemas.microsoft.com/office/drawing/2014/main" id="{3F9A070E-86B3-F3C4-5C3C-7BB011CD687B}"/>
              </a:ext>
            </a:extLst>
          </p:cNvPr>
          <p:cNvCxnSpPr>
            <a:cxnSpLocks/>
            <a:stCxn id="6" idx="3"/>
          </p:cNvCxnSpPr>
          <p:nvPr/>
        </p:nvCxnSpPr>
        <p:spPr>
          <a:xfrm>
            <a:off x="3502617" y="652077"/>
            <a:ext cx="1999281" cy="4328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894AAD8-6036-5EE3-C1F9-DCFBC453C968}"/>
              </a:ext>
            </a:extLst>
          </p:cNvPr>
          <p:cNvSpPr txBox="1"/>
          <p:nvPr/>
        </p:nvSpPr>
        <p:spPr>
          <a:xfrm>
            <a:off x="185555" y="328911"/>
            <a:ext cx="3317062" cy="646331"/>
          </a:xfrm>
          <a:prstGeom prst="rect">
            <a:avLst/>
          </a:prstGeom>
          <a:noFill/>
        </p:spPr>
        <p:txBody>
          <a:bodyPr wrap="none" rtlCol="0">
            <a:spAutoFit/>
          </a:bodyPr>
          <a:lstStyle/>
          <a:p>
            <a:r>
              <a:rPr lang="en-US" sz="3600" b="1">
                <a:solidFill>
                  <a:srgbClr val="FF0000"/>
                </a:solidFill>
                <a:latin typeface="Garamond" panose="02020404030301010803" pitchFamily="18" charset="0"/>
              </a:rPr>
              <a:t>Hub-and-Spoke</a:t>
            </a:r>
          </a:p>
        </p:txBody>
      </p:sp>
      <p:cxnSp>
        <p:nvCxnSpPr>
          <p:cNvPr id="10" name="Straight Arrow Connector 9">
            <a:extLst>
              <a:ext uri="{FF2B5EF4-FFF2-40B4-BE49-F238E27FC236}">
                <a16:creationId xmlns:a16="http://schemas.microsoft.com/office/drawing/2014/main" id="{56E7CA56-F07A-F3C1-07F9-9D473C5C2F9F}"/>
              </a:ext>
            </a:extLst>
          </p:cNvPr>
          <p:cNvCxnSpPr>
            <a:cxnSpLocks/>
          </p:cNvCxnSpPr>
          <p:nvPr/>
        </p:nvCxnSpPr>
        <p:spPr>
          <a:xfrm>
            <a:off x="2076773" y="975242"/>
            <a:ext cx="805912" cy="22949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DF1230-26F3-36E2-66FC-3ED7CE886013}"/>
              </a:ext>
            </a:extLst>
          </p:cNvPr>
          <p:cNvCxnSpPr>
            <a:cxnSpLocks/>
          </p:cNvCxnSpPr>
          <p:nvPr/>
        </p:nvCxnSpPr>
        <p:spPr>
          <a:xfrm>
            <a:off x="2882685" y="975242"/>
            <a:ext cx="2061274" cy="26126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916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5A7EC-32E4-5109-E694-A6A873FBA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B365A-2DFA-AFD1-BCB7-1D816C017F3D}"/>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B441C166-31EF-2BD6-C15E-F33A833EA614}"/>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endParaRPr lang="en-US">
              <a:solidFill>
                <a:srgbClr val="FF0000"/>
              </a:solidFill>
            </a:endParaRPr>
          </a:p>
          <a:p>
            <a:r>
              <a:rPr lang="en-US" b="1"/>
              <a:t>Hub &amp; Spoke </a:t>
            </a:r>
            <a:r>
              <a:rPr lang="en-US"/>
              <a:t>– BFO is a hub from which spoke ontologies extend</a:t>
            </a:r>
          </a:p>
          <a:p>
            <a:endParaRPr lang="en-US"/>
          </a:p>
          <a:p>
            <a:r>
              <a:rPr lang="en-US" b="1">
                <a:solidFill>
                  <a:srgbClr val="FF0000"/>
                </a:solidFill>
              </a:rPr>
              <a:t>Fallibilism</a:t>
            </a:r>
            <a:r>
              <a:rPr lang="en-US">
                <a:solidFill>
                  <a:srgbClr val="FF0000"/>
                </a:solidFill>
              </a:rPr>
              <a:t> – BFO is committed to tracking scientific research over time, which might change</a:t>
            </a:r>
          </a:p>
          <a:p>
            <a:endParaRPr lang="en-US">
              <a:solidFill>
                <a:srgbClr val="FF0000"/>
              </a:solidFill>
            </a:endParaRPr>
          </a:p>
          <a:p>
            <a:r>
              <a:rPr lang="en-US" b="1"/>
              <a:t>Adequatism</a:t>
            </a:r>
            <a:r>
              <a:rPr lang="en-US"/>
              <a:t> – BFO is non-reductive, classes and relations motivated by research communities are not ‘paraphrased away’ for example</a:t>
            </a:r>
          </a:p>
          <a:p>
            <a:endParaRPr lang="en-US">
              <a:solidFill>
                <a:srgbClr val="FF0000"/>
              </a:solidFill>
            </a:endParaRPr>
          </a:p>
          <a:p>
            <a:endParaRPr lang="en-US"/>
          </a:p>
          <a:p>
            <a:endParaRPr lang="en-US">
              <a:solidFill>
                <a:srgbClr val="FF0000"/>
              </a:solidFill>
            </a:endParaRPr>
          </a:p>
          <a:p>
            <a:endParaRPr lang="en-US"/>
          </a:p>
        </p:txBody>
      </p:sp>
    </p:spTree>
    <p:extLst>
      <p:ext uri="{BB962C8B-B14F-4D97-AF65-F5344CB8AC3E}">
        <p14:creationId xmlns:p14="http://schemas.microsoft.com/office/powerpoint/2010/main" val="668458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F1828-FB67-041D-3749-E4C73454FF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95E27C7-17D4-109F-8D05-AF7FF489F3CA}"/>
              </a:ext>
            </a:extLst>
          </p:cNvPr>
          <p:cNvPicPr>
            <a:picLocks noChangeAspect="1"/>
          </p:cNvPicPr>
          <p:nvPr/>
        </p:nvPicPr>
        <p:blipFill>
          <a:blip r:embed="rId2"/>
          <a:stretch>
            <a:fillRect/>
          </a:stretch>
        </p:blipFill>
        <p:spPr>
          <a:xfrm>
            <a:off x="4875397" y="179727"/>
            <a:ext cx="7316603" cy="6498546"/>
          </a:xfrm>
          <a:prstGeom prst="rect">
            <a:avLst/>
          </a:prstGeom>
        </p:spPr>
      </p:pic>
      <p:cxnSp>
        <p:nvCxnSpPr>
          <p:cNvPr id="2" name="Straight Arrow Connector 1">
            <a:extLst>
              <a:ext uri="{FF2B5EF4-FFF2-40B4-BE49-F238E27FC236}">
                <a16:creationId xmlns:a16="http://schemas.microsoft.com/office/drawing/2014/main" id="{0C9B5BCC-AF2A-237E-4912-5DC62B6755AC}"/>
              </a:ext>
            </a:extLst>
          </p:cNvPr>
          <p:cNvCxnSpPr>
            <a:cxnSpLocks/>
          </p:cNvCxnSpPr>
          <p:nvPr/>
        </p:nvCxnSpPr>
        <p:spPr>
          <a:xfrm>
            <a:off x="6788953" y="3920359"/>
            <a:ext cx="3858026" cy="18182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picture containing text, diagram, line, font&#10;&#10;Description automatically generated">
            <a:extLst>
              <a:ext uri="{FF2B5EF4-FFF2-40B4-BE49-F238E27FC236}">
                <a16:creationId xmlns:a16="http://schemas.microsoft.com/office/drawing/2014/main" id="{C797FFE6-A295-9775-CE24-946DAA400BBD}"/>
              </a:ext>
            </a:extLst>
          </p:cNvPr>
          <p:cNvPicPr>
            <a:picLocks noChangeAspect="1"/>
          </p:cNvPicPr>
          <p:nvPr/>
        </p:nvPicPr>
        <p:blipFill rotWithShape="1">
          <a:blip r:embed="rId3">
            <a:extLst>
              <a:ext uri="{28A0092B-C50C-407E-A947-70E740481C1C}">
                <a14:useLocalDpi xmlns:a14="http://schemas.microsoft.com/office/drawing/2010/main" val="0"/>
              </a:ext>
            </a:extLst>
          </a:blip>
          <a:srcRect l="6198" t="6074" r="8331" b="11078"/>
          <a:stretch/>
        </p:blipFill>
        <p:spPr bwMode="auto">
          <a:xfrm>
            <a:off x="895277" y="1615918"/>
            <a:ext cx="5893676" cy="4608882"/>
          </a:xfrm>
          <a:prstGeom prst="rect">
            <a:avLst/>
          </a:prstGeom>
          <a:ln>
            <a:solidFill>
              <a:srgbClr val="FF0000"/>
            </a:solid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E07631E2-873F-E16E-F08A-BA5B85D3B4AE}"/>
              </a:ext>
            </a:extLst>
          </p:cNvPr>
          <p:cNvSpPr txBox="1"/>
          <p:nvPr/>
        </p:nvSpPr>
        <p:spPr>
          <a:xfrm>
            <a:off x="1461279" y="230923"/>
            <a:ext cx="3414118" cy="954107"/>
          </a:xfrm>
          <a:prstGeom prst="rect">
            <a:avLst/>
          </a:prstGeom>
          <a:noFill/>
        </p:spPr>
        <p:txBody>
          <a:bodyPr wrap="square" rtlCol="0">
            <a:spAutoFit/>
          </a:bodyPr>
          <a:lstStyle/>
          <a:p>
            <a:pPr marL="0" marR="0" lvl="0" indent="0" algn="ctr" defTabSz="91439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The Occupation Ontology</a:t>
            </a:r>
          </a:p>
        </p:txBody>
      </p:sp>
    </p:spTree>
    <p:extLst>
      <p:ext uri="{BB962C8B-B14F-4D97-AF65-F5344CB8AC3E}">
        <p14:creationId xmlns:p14="http://schemas.microsoft.com/office/powerpoint/2010/main" val="4157636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text on a black background&#10;&#10;Description automatically generated">
            <a:extLst>
              <a:ext uri="{FF2B5EF4-FFF2-40B4-BE49-F238E27FC236}">
                <a16:creationId xmlns:a16="http://schemas.microsoft.com/office/drawing/2014/main" id="{FF651CD2-945E-4C03-ABD9-5D050E37E073}"/>
              </a:ext>
            </a:extLst>
          </p:cNvPr>
          <p:cNvPicPr>
            <a:picLocks noChangeAspect="1"/>
          </p:cNvPicPr>
          <p:nvPr/>
        </p:nvPicPr>
        <p:blipFill>
          <a:blip r:embed="rId2"/>
          <a:stretch>
            <a:fillRect/>
          </a:stretch>
        </p:blipFill>
        <p:spPr>
          <a:xfrm>
            <a:off x="2590799" y="500710"/>
            <a:ext cx="7010401" cy="5855640"/>
          </a:xfrm>
          <a:prstGeom prst="rect">
            <a:avLst/>
          </a:prstGeom>
          <a:ln>
            <a:solidFill>
              <a:schemeClr val="accent1"/>
            </a:solidFill>
          </a:ln>
        </p:spPr>
      </p:pic>
    </p:spTree>
    <p:extLst>
      <p:ext uri="{BB962C8B-B14F-4D97-AF65-F5344CB8AC3E}">
        <p14:creationId xmlns:p14="http://schemas.microsoft.com/office/powerpoint/2010/main" val="2285599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7293-C518-DE67-CD27-8DDC9E80F7F3}"/>
            </a:ext>
          </a:extLst>
        </p:cNvPr>
        <p:cNvGrpSpPr/>
        <p:nvPr/>
      </p:nvGrpSpPr>
      <p:grpSpPr>
        <a:xfrm>
          <a:off x="0" y="0"/>
          <a:ext cx="0" cy="0"/>
          <a:chOff x="0" y="0"/>
          <a:chExt cx="0" cy="0"/>
        </a:xfrm>
      </p:grpSpPr>
      <p:pic>
        <p:nvPicPr>
          <p:cNvPr id="7" name="Picture 6" descr="A white text on a black background&#10;&#10;Description automatically generated">
            <a:extLst>
              <a:ext uri="{FF2B5EF4-FFF2-40B4-BE49-F238E27FC236}">
                <a16:creationId xmlns:a16="http://schemas.microsoft.com/office/drawing/2014/main" id="{43711357-9F1C-A00E-FDC8-5670F3CCF1ED}"/>
              </a:ext>
            </a:extLst>
          </p:cNvPr>
          <p:cNvPicPr>
            <a:picLocks noChangeAspect="1"/>
          </p:cNvPicPr>
          <p:nvPr/>
        </p:nvPicPr>
        <p:blipFill>
          <a:blip r:embed="rId2"/>
          <a:stretch>
            <a:fillRect/>
          </a:stretch>
        </p:blipFill>
        <p:spPr>
          <a:xfrm>
            <a:off x="2590799" y="500710"/>
            <a:ext cx="7010401" cy="5855640"/>
          </a:xfrm>
          <a:prstGeom prst="rect">
            <a:avLst/>
          </a:prstGeom>
          <a:ln>
            <a:solidFill>
              <a:schemeClr val="accent1"/>
            </a:solidFill>
          </a:ln>
        </p:spPr>
      </p:pic>
      <p:pic>
        <p:nvPicPr>
          <p:cNvPr id="11" name="Picture 10" descr="A close up of text&#10;&#10;Description automatically generated">
            <a:extLst>
              <a:ext uri="{FF2B5EF4-FFF2-40B4-BE49-F238E27FC236}">
                <a16:creationId xmlns:a16="http://schemas.microsoft.com/office/drawing/2014/main" id="{0F3275A7-53D4-E342-B3D3-5C564BF5CF86}"/>
              </a:ext>
            </a:extLst>
          </p:cNvPr>
          <p:cNvPicPr>
            <a:picLocks noChangeAspect="1"/>
          </p:cNvPicPr>
          <p:nvPr/>
        </p:nvPicPr>
        <p:blipFill>
          <a:blip r:embed="rId3"/>
          <a:stretch>
            <a:fillRect/>
          </a:stretch>
        </p:blipFill>
        <p:spPr>
          <a:xfrm>
            <a:off x="1101370" y="1099928"/>
            <a:ext cx="9974680" cy="2362705"/>
          </a:xfrm>
          <a:prstGeom prst="rect">
            <a:avLst/>
          </a:prstGeom>
          <a:ln>
            <a:solidFill>
              <a:schemeClr val="accent1"/>
            </a:solidFill>
          </a:ln>
        </p:spPr>
      </p:pic>
    </p:spTree>
    <p:extLst>
      <p:ext uri="{BB962C8B-B14F-4D97-AF65-F5344CB8AC3E}">
        <p14:creationId xmlns:p14="http://schemas.microsoft.com/office/powerpoint/2010/main" val="2935558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4FA2A-EB67-A82E-FF53-0FED29234F11}"/>
            </a:ext>
          </a:extLst>
        </p:cNvPr>
        <p:cNvGrpSpPr/>
        <p:nvPr/>
      </p:nvGrpSpPr>
      <p:grpSpPr>
        <a:xfrm>
          <a:off x="0" y="0"/>
          <a:ext cx="0" cy="0"/>
          <a:chOff x="0" y="0"/>
          <a:chExt cx="0" cy="0"/>
        </a:xfrm>
      </p:grpSpPr>
      <p:pic>
        <p:nvPicPr>
          <p:cNvPr id="7" name="Picture 6" descr="A white text on a black background&#10;&#10;Description automatically generated">
            <a:extLst>
              <a:ext uri="{FF2B5EF4-FFF2-40B4-BE49-F238E27FC236}">
                <a16:creationId xmlns:a16="http://schemas.microsoft.com/office/drawing/2014/main" id="{BA86D19D-DA2F-F6CD-C26B-6D924E1F1A5C}"/>
              </a:ext>
            </a:extLst>
          </p:cNvPr>
          <p:cNvPicPr>
            <a:picLocks noChangeAspect="1"/>
          </p:cNvPicPr>
          <p:nvPr/>
        </p:nvPicPr>
        <p:blipFill>
          <a:blip r:embed="rId2"/>
          <a:stretch>
            <a:fillRect/>
          </a:stretch>
        </p:blipFill>
        <p:spPr>
          <a:xfrm>
            <a:off x="2590799" y="500710"/>
            <a:ext cx="7010401" cy="5855640"/>
          </a:xfrm>
          <a:prstGeom prst="rect">
            <a:avLst/>
          </a:prstGeom>
          <a:ln>
            <a:solidFill>
              <a:schemeClr val="accent1"/>
            </a:solidFill>
          </a:ln>
        </p:spPr>
      </p:pic>
      <p:pic>
        <p:nvPicPr>
          <p:cNvPr id="9" name="Picture 8" descr="A black text on a white background&#10;&#10;Description automatically generated">
            <a:extLst>
              <a:ext uri="{FF2B5EF4-FFF2-40B4-BE49-F238E27FC236}">
                <a16:creationId xmlns:a16="http://schemas.microsoft.com/office/drawing/2014/main" id="{6B1EC220-92B7-F636-7190-B4650110AAF2}"/>
              </a:ext>
            </a:extLst>
          </p:cNvPr>
          <p:cNvPicPr>
            <a:picLocks noChangeAspect="1"/>
          </p:cNvPicPr>
          <p:nvPr/>
        </p:nvPicPr>
        <p:blipFill>
          <a:blip r:embed="rId3"/>
          <a:stretch>
            <a:fillRect/>
          </a:stretch>
        </p:blipFill>
        <p:spPr>
          <a:xfrm>
            <a:off x="1094081" y="3745209"/>
            <a:ext cx="9981969" cy="2172115"/>
          </a:xfrm>
          <a:prstGeom prst="rect">
            <a:avLst/>
          </a:prstGeom>
          <a:ln>
            <a:solidFill>
              <a:schemeClr val="accent1"/>
            </a:solidFill>
          </a:ln>
        </p:spPr>
      </p:pic>
      <p:pic>
        <p:nvPicPr>
          <p:cNvPr id="11" name="Picture 10" descr="A close up of text&#10;&#10;Description automatically generated">
            <a:extLst>
              <a:ext uri="{FF2B5EF4-FFF2-40B4-BE49-F238E27FC236}">
                <a16:creationId xmlns:a16="http://schemas.microsoft.com/office/drawing/2014/main" id="{64D87C17-3ACC-5F5D-8815-9B9EEBE0181C}"/>
              </a:ext>
            </a:extLst>
          </p:cNvPr>
          <p:cNvPicPr>
            <a:picLocks noChangeAspect="1"/>
          </p:cNvPicPr>
          <p:nvPr/>
        </p:nvPicPr>
        <p:blipFill>
          <a:blip r:embed="rId4"/>
          <a:stretch>
            <a:fillRect/>
          </a:stretch>
        </p:blipFill>
        <p:spPr>
          <a:xfrm>
            <a:off x="1101370" y="1099928"/>
            <a:ext cx="9974680" cy="2362705"/>
          </a:xfrm>
          <a:prstGeom prst="rect">
            <a:avLst/>
          </a:prstGeom>
          <a:ln>
            <a:solidFill>
              <a:schemeClr val="accent1"/>
            </a:solidFill>
          </a:ln>
        </p:spPr>
      </p:pic>
    </p:spTree>
    <p:extLst>
      <p:ext uri="{BB962C8B-B14F-4D97-AF65-F5344CB8AC3E}">
        <p14:creationId xmlns:p14="http://schemas.microsoft.com/office/powerpoint/2010/main" val="1028067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577BE-9B17-1534-6D1B-AEE379D6C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93325-DC9B-8B37-CD4B-F2E2A7A7B827}"/>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17BACEAF-6EF6-9617-B3C7-3DC3813F18FE}"/>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pPr marL="0" indent="0">
              <a:buNone/>
            </a:pPr>
            <a:endParaRPr lang="en-US" b="1"/>
          </a:p>
          <a:p>
            <a:r>
              <a:rPr lang="en-US" b="1"/>
              <a:t>Hub &amp; Spoke </a:t>
            </a:r>
            <a:r>
              <a:rPr lang="en-US"/>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solidFill>
                  <a:srgbClr val="FF0000"/>
                </a:solidFill>
              </a:rPr>
              <a:t>Adequatism</a:t>
            </a:r>
            <a:r>
              <a:rPr lang="en-US">
                <a:solidFill>
                  <a:srgbClr val="FF0000"/>
                </a:solidFill>
              </a:rPr>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509461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859BF05-EB95-E2D0-ED97-594733F3799A}"/>
              </a:ext>
            </a:extLst>
          </p:cNvPr>
          <p:cNvPicPr>
            <a:picLocks noChangeAspect="1"/>
          </p:cNvPicPr>
          <p:nvPr/>
        </p:nvPicPr>
        <p:blipFill rotWithShape="1">
          <a:blip r:embed="rId2">
            <a:extLst>
              <a:ext uri="{28A0092B-C50C-407E-A947-70E740481C1C}">
                <a14:useLocalDpi xmlns:a14="http://schemas.microsoft.com/office/drawing/2010/main" val="0"/>
              </a:ext>
            </a:extLst>
          </a:blip>
          <a:srcRect l="1287" r="3929" b="10684"/>
          <a:stretch/>
        </p:blipFill>
        <p:spPr bwMode="auto">
          <a:xfrm>
            <a:off x="0" y="0"/>
            <a:ext cx="12191999" cy="6858000"/>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BF38C772-6C0B-C176-82C1-3AD4362992E2}"/>
              </a:ext>
            </a:extLst>
          </p:cNvPr>
          <p:cNvSpPr/>
          <p:nvPr/>
        </p:nvSpPr>
        <p:spPr>
          <a:xfrm>
            <a:off x="3965712" y="119269"/>
            <a:ext cx="3538331" cy="1490869"/>
          </a:xfrm>
          <a:prstGeom prst="ellipse">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40746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6676-C4E6-C496-6106-136B50C58C0A}"/>
              </a:ext>
            </a:extLst>
          </p:cNvPr>
          <p:cNvSpPr>
            <a:spLocks noGrp="1"/>
          </p:cNvSpPr>
          <p:nvPr>
            <p:ph type="title"/>
          </p:nvPr>
        </p:nvSpPr>
        <p:spPr/>
        <p:txBody>
          <a:bodyPr/>
          <a:lstStyle/>
          <a:p>
            <a:r>
              <a:rPr lang="en-US"/>
              <a:t>Adequatism</a:t>
            </a:r>
          </a:p>
        </p:txBody>
      </p:sp>
      <p:sp>
        <p:nvSpPr>
          <p:cNvPr id="3" name="Content Placeholder 2">
            <a:extLst>
              <a:ext uri="{FF2B5EF4-FFF2-40B4-BE49-F238E27FC236}">
                <a16:creationId xmlns:a16="http://schemas.microsoft.com/office/drawing/2014/main" id="{C309FD40-BFC0-EF4A-C5ED-297623AF03A0}"/>
              </a:ext>
            </a:extLst>
          </p:cNvPr>
          <p:cNvSpPr>
            <a:spLocks noGrp="1"/>
          </p:cNvSpPr>
          <p:nvPr>
            <p:ph idx="1"/>
          </p:nvPr>
        </p:nvSpPr>
        <p:spPr>
          <a:xfrm>
            <a:off x="838200" y="1825624"/>
            <a:ext cx="10515600" cy="4912059"/>
          </a:xfrm>
        </p:spPr>
        <p:txBody>
          <a:bodyPr>
            <a:normAutofit/>
          </a:bodyPr>
          <a:lstStyle/>
          <a:p>
            <a:r>
              <a:rPr lang="en-US"/>
              <a:t>Does US SOC cover everything within its intended scope? Likely not. </a:t>
            </a:r>
          </a:p>
          <a:p>
            <a:endParaRPr lang="en-US"/>
          </a:p>
          <a:p>
            <a:r>
              <a:rPr lang="en-US"/>
              <a:t>A common </a:t>
            </a:r>
            <a:r>
              <a:rPr lang="en-US" b="1">
                <a:solidFill>
                  <a:schemeClr val="accent6"/>
                </a:solidFill>
              </a:rPr>
              <a:t>semantic layer </a:t>
            </a:r>
            <a:br>
              <a:rPr lang="en-US"/>
            </a:br>
            <a:r>
              <a:rPr lang="en-US"/>
              <a:t>connecting standards reflecting</a:t>
            </a:r>
            <a:br>
              <a:rPr lang="en-US"/>
            </a:br>
            <a:r>
              <a:rPr lang="en-US"/>
              <a:t>occupation-related information </a:t>
            </a:r>
            <a:br>
              <a:rPr lang="en-US"/>
            </a:br>
            <a:r>
              <a:rPr lang="en-US" sz="2800"/>
              <a:t>allows for </a:t>
            </a:r>
            <a:r>
              <a:rPr lang="en-US" sz="2800" b="1">
                <a:solidFill>
                  <a:srgbClr val="FF0000"/>
                </a:solidFill>
              </a:rPr>
              <a:t>cross-validation</a:t>
            </a:r>
            <a:r>
              <a:rPr lang="en-US" sz="2800"/>
              <a:t>, </a:t>
            </a:r>
            <a:br>
              <a:rPr lang="en-US" sz="2800"/>
            </a:br>
            <a:r>
              <a:rPr lang="en-US" sz="2800"/>
              <a:t>identification of </a:t>
            </a:r>
            <a:r>
              <a:rPr lang="en-US" sz="2800" b="1">
                <a:solidFill>
                  <a:srgbClr val="FF0000"/>
                </a:solidFill>
              </a:rPr>
              <a:t>gaps in coverage</a:t>
            </a:r>
            <a:r>
              <a:rPr lang="en-US" sz="2800"/>
              <a:t>, </a:t>
            </a:r>
            <a:br>
              <a:rPr lang="en-US" sz="2800"/>
            </a:br>
            <a:r>
              <a:rPr lang="en-US" sz="2800" b="1">
                <a:solidFill>
                  <a:srgbClr val="FF0000"/>
                </a:solidFill>
              </a:rPr>
              <a:t>overlooked synonymous </a:t>
            </a:r>
            <a:r>
              <a:rPr lang="en-US" sz="2800"/>
              <a:t>labels and </a:t>
            </a:r>
            <a:br>
              <a:rPr lang="en-US" sz="2800"/>
            </a:br>
            <a:r>
              <a:rPr lang="en-US" sz="2800"/>
              <a:t>descriptions, etc. </a:t>
            </a:r>
          </a:p>
        </p:txBody>
      </p:sp>
      <p:pic>
        <p:nvPicPr>
          <p:cNvPr id="5" name="Picture 4" descr="Diagram&#10;&#10;Description automatically generated">
            <a:extLst>
              <a:ext uri="{FF2B5EF4-FFF2-40B4-BE49-F238E27FC236}">
                <a16:creationId xmlns:a16="http://schemas.microsoft.com/office/drawing/2014/main" id="{CE238CB6-B2F2-5E73-F05B-86F6C318ADAC}"/>
              </a:ext>
            </a:extLst>
          </p:cNvPr>
          <p:cNvPicPr>
            <a:picLocks noChangeAspect="1"/>
          </p:cNvPicPr>
          <p:nvPr/>
        </p:nvPicPr>
        <p:blipFill rotWithShape="1">
          <a:blip r:embed="rId2">
            <a:extLst>
              <a:ext uri="{28A0092B-C50C-407E-A947-70E740481C1C}">
                <a14:useLocalDpi xmlns:a14="http://schemas.microsoft.com/office/drawing/2010/main" val="0"/>
              </a:ext>
            </a:extLst>
          </a:blip>
          <a:srcRect l="33243" t="13606" r="3929" b="10684"/>
          <a:stretch/>
        </p:blipFill>
        <p:spPr bwMode="auto">
          <a:xfrm>
            <a:off x="6809792" y="2987018"/>
            <a:ext cx="4683968" cy="3369332"/>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5920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FEEC0-E703-50D2-9B34-7E38108B0B9E}"/>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474DA676-9046-3E4E-DF24-3DFF21888A87}"/>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454857AD-2AEF-BF04-F0EE-9D83CAF0ED3D}"/>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4A1430FD-372C-1B43-07A3-B486849629F3}"/>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SILOS ARE DANGEROUS</a:t>
            </a:r>
          </a:p>
          <a:p>
            <a:pPr marL="0" indent="0" algn="ctr">
              <a:buNone/>
            </a:pPr>
            <a:endParaRPr lang="en-US"/>
          </a:p>
          <a:p>
            <a:endParaRPr lang="en-US"/>
          </a:p>
        </p:txBody>
      </p:sp>
    </p:spTree>
    <p:extLst>
      <p:ext uri="{BB962C8B-B14F-4D97-AF65-F5344CB8AC3E}">
        <p14:creationId xmlns:p14="http://schemas.microsoft.com/office/powerpoint/2010/main" val="15125789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20F8-A06A-65E5-649F-0593AA589388}"/>
              </a:ext>
            </a:extLst>
          </p:cNvPr>
          <p:cNvSpPr>
            <a:spLocks noGrp="1"/>
          </p:cNvSpPr>
          <p:nvPr>
            <p:ph type="title"/>
          </p:nvPr>
        </p:nvSpPr>
        <p:spPr/>
        <p:txBody>
          <a:bodyPr/>
          <a:lstStyle/>
          <a:p>
            <a:r>
              <a:rPr lang="en-US"/>
              <a:t>ESCO</a:t>
            </a:r>
          </a:p>
        </p:txBody>
      </p:sp>
      <p:sp>
        <p:nvSpPr>
          <p:cNvPr id="3" name="TextBox 2">
            <a:extLst>
              <a:ext uri="{FF2B5EF4-FFF2-40B4-BE49-F238E27FC236}">
                <a16:creationId xmlns:a16="http://schemas.microsoft.com/office/drawing/2014/main" id="{CB64B264-0FC2-E432-F188-745785A370B1}"/>
              </a:ext>
            </a:extLst>
          </p:cNvPr>
          <p:cNvSpPr txBox="1"/>
          <p:nvPr/>
        </p:nvSpPr>
        <p:spPr>
          <a:xfrm>
            <a:off x="816748" y="5077735"/>
            <a:ext cx="591995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Subject-matter experts - among other sources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inform the development of ISCO and ESCO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standards</a:t>
            </a:r>
          </a:p>
        </p:txBody>
      </p:sp>
      <p:pic>
        <p:nvPicPr>
          <p:cNvPr id="10" name="Picture 9" descr="Diagram&#10;&#10;Description automatically generated">
            <a:extLst>
              <a:ext uri="{FF2B5EF4-FFF2-40B4-BE49-F238E27FC236}">
                <a16:creationId xmlns:a16="http://schemas.microsoft.com/office/drawing/2014/main" id="{C68405F9-5290-CDD7-2ADF-FD3AE3B74F0A}"/>
              </a:ext>
            </a:extLst>
          </p:cNvPr>
          <p:cNvPicPr>
            <a:picLocks noChangeAspect="1"/>
          </p:cNvPicPr>
          <p:nvPr/>
        </p:nvPicPr>
        <p:blipFill rotWithShape="1">
          <a:blip r:embed="rId2">
            <a:extLst>
              <a:ext uri="{28A0092B-C50C-407E-A947-70E740481C1C}">
                <a14:useLocalDpi xmlns:a14="http://schemas.microsoft.com/office/drawing/2010/main" val="0"/>
              </a:ext>
            </a:extLst>
          </a:blip>
          <a:srcRect l="33243" t="13606" r="3929" b="10684"/>
          <a:stretch/>
        </p:blipFill>
        <p:spPr bwMode="auto">
          <a:xfrm>
            <a:off x="6809792" y="2987018"/>
            <a:ext cx="4683968" cy="3369332"/>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cxnSp>
        <p:nvCxnSpPr>
          <p:cNvPr id="9" name="Straight Arrow Connector 8">
            <a:extLst>
              <a:ext uri="{FF2B5EF4-FFF2-40B4-BE49-F238E27FC236}">
                <a16:creationId xmlns:a16="http://schemas.microsoft.com/office/drawing/2014/main" id="{E5C8196E-8621-BD72-FD68-C7C7A36DD5A5}"/>
              </a:ext>
            </a:extLst>
          </p:cNvPr>
          <p:cNvCxnSpPr>
            <a:cxnSpLocks/>
          </p:cNvCxnSpPr>
          <p:nvPr/>
        </p:nvCxnSpPr>
        <p:spPr>
          <a:xfrm flipV="1">
            <a:off x="10284716" y="4671684"/>
            <a:ext cx="0" cy="8570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4" descr="A screenshot of a computer&#10;&#10;Description automatically generated with medium confidence">
            <a:extLst>
              <a:ext uri="{FF2B5EF4-FFF2-40B4-BE49-F238E27FC236}">
                <a16:creationId xmlns:a16="http://schemas.microsoft.com/office/drawing/2014/main" id="{5F3F57B8-65E7-D068-9829-226E6FC5A4C8}"/>
              </a:ext>
            </a:extLst>
          </p:cNvPr>
          <p:cNvPicPr>
            <a:picLocks noGrp="1" noChangeAspect="1"/>
          </p:cNvPicPr>
          <p:nvPr>
            <p:ph idx="1"/>
          </p:nvPr>
        </p:nvPicPr>
        <p:blipFill>
          <a:blip r:embed="rId3"/>
          <a:stretch>
            <a:fillRect/>
          </a:stretch>
        </p:blipFill>
        <p:spPr>
          <a:xfrm>
            <a:off x="797628" y="1690688"/>
            <a:ext cx="6666862" cy="3161229"/>
          </a:xfrm>
          <a:ln w="19050">
            <a:solidFill>
              <a:schemeClr val="tx1"/>
            </a:solidFill>
          </a:ln>
          <a:effectLst>
            <a:glow rad="139700">
              <a:schemeClr val="accent3">
                <a:satMod val="175000"/>
                <a:alpha val="40000"/>
              </a:schemeClr>
            </a:glow>
          </a:effectLst>
        </p:spPr>
      </p:pic>
    </p:spTree>
    <p:extLst>
      <p:ext uri="{BB962C8B-B14F-4D97-AF65-F5344CB8AC3E}">
        <p14:creationId xmlns:p14="http://schemas.microsoft.com/office/powerpoint/2010/main" val="763629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20F8-A06A-65E5-649F-0593AA589388}"/>
              </a:ext>
            </a:extLst>
          </p:cNvPr>
          <p:cNvSpPr>
            <a:spLocks noGrp="1"/>
          </p:cNvSpPr>
          <p:nvPr>
            <p:ph type="title"/>
          </p:nvPr>
        </p:nvSpPr>
        <p:spPr/>
        <p:txBody>
          <a:bodyPr/>
          <a:lstStyle/>
          <a:p>
            <a:r>
              <a:rPr lang="en-US"/>
              <a:t>US SOC</a:t>
            </a:r>
          </a:p>
        </p:txBody>
      </p:sp>
      <p:sp>
        <p:nvSpPr>
          <p:cNvPr id="3" name="TextBox 2">
            <a:extLst>
              <a:ext uri="{FF2B5EF4-FFF2-40B4-BE49-F238E27FC236}">
                <a16:creationId xmlns:a16="http://schemas.microsoft.com/office/drawing/2014/main" id="{CB64B264-0FC2-E432-F188-745785A370B1}"/>
              </a:ext>
            </a:extLst>
          </p:cNvPr>
          <p:cNvSpPr txBox="1"/>
          <p:nvPr/>
        </p:nvSpPr>
        <p:spPr>
          <a:xfrm>
            <a:off x="867839" y="4786690"/>
            <a:ext cx="4628190"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The National Compensation Survey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and Occupation Outlook Handbook </a:t>
            </a:r>
            <a:b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inform the development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US SOC/O*NET  </a:t>
            </a:r>
          </a:p>
        </p:txBody>
      </p:sp>
      <p:pic>
        <p:nvPicPr>
          <p:cNvPr id="11" name="Picture 10" descr="Diagram&#10;&#10;Description automatically generated">
            <a:extLst>
              <a:ext uri="{FF2B5EF4-FFF2-40B4-BE49-F238E27FC236}">
                <a16:creationId xmlns:a16="http://schemas.microsoft.com/office/drawing/2014/main" id="{57A60181-09A3-9712-2BB1-C5676706A420}"/>
              </a:ext>
            </a:extLst>
          </p:cNvPr>
          <p:cNvPicPr>
            <a:picLocks noChangeAspect="1"/>
          </p:cNvPicPr>
          <p:nvPr/>
        </p:nvPicPr>
        <p:blipFill rotWithShape="1">
          <a:blip r:embed="rId2">
            <a:extLst>
              <a:ext uri="{28A0092B-C50C-407E-A947-70E740481C1C}">
                <a14:useLocalDpi xmlns:a14="http://schemas.microsoft.com/office/drawing/2010/main" val="0"/>
              </a:ext>
            </a:extLst>
          </a:blip>
          <a:srcRect l="33243" t="13606" r="3929" b="10684"/>
          <a:stretch/>
        </p:blipFill>
        <p:spPr bwMode="auto">
          <a:xfrm>
            <a:off x="6809792" y="2987018"/>
            <a:ext cx="4683968" cy="3369332"/>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cxnSp>
        <p:nvCxnSpPr>
          <p:cNvPr id="9" name="Straight Arrow Connector 8">
            <a:extLst>
              <a:ext uri="{FF2B5EF4-FFF2-40B4-BE49-F238E27FC236}">
                <a16:creationId xmlns:a16="http://schemas.microsoft.com/office/drawing/2014/main" id="{B3A3DCD2-B4CB-661E-70C6-69E8C9EBE0D7}"/>
              </a:ext>
            </a:extLst>
          </p:cNvPr>
          <p:cNvCxnSpPr>
            <a:cxnSpLocks/>
          </p:cNvCxnSpPr>
          <p:nvPr/>
        </p:nvCxnSpPr>
        <p:spPr>
          <a:xfrm flipV="1">
            <a:off x="8853387" y="4665306"/>
            <a:ext cx="0" cy="8315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8F7F7B-40A3-1B21-347F-BA51AD008481}"/>
              </a:ext>
            </a:extLst>
          </p:cNvPr>
          <p:cNvCxnSpPr>
            <a:cxnSpLocks/>
          </p:cNvCxnSpPr>
          <p:nvPr/>
        </p:nvCxnSpPr>
        <p:spPr>
          <a:xfrm flipV="1">
            <a:off x="7468763" y="4498708"/>
            <a:ext cx="792248" cy="10225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4" descr="A picture containing text, screenshot, font, document&#10;&#10;Description automatically generated">
            <a:extLst>
              <a:ext uri="{FF2B5EF4-FFF2-40B4-BE49-F238E27FC236}">
                <a16:creationId xmlns:a16="http://schemas.microsoft.com/office/drawing/2014/main" id="{6998EC97-BD38-1012-1BF1-15F0B04A4458}"/>
              </a:ext>
            </a:extLst>
          </p:cNvPr>
          <p:cNvPicPr>
            <a:picLocks noGrp="1" noChangeAspect="1"/>
          </p:cNvPicPr>
          <p:nvPr>
            <p:ph idx="1"/>
          </p:nvPr>
        </p:nvPicPr>
        <p:blipFill rotWithShape="1">
          <a:blip r:embed="rId3"/>
          <a:srcRect l="2640" t="47210" r="1848" b="681"/>
          <a:stretch/>
        </p:blipFill>
        <p:spPr>
          <a:xfrm>
            <a:off x="702300" y="2002971"/>
            <a:ext cx="7239917" cy="2495738"/>
          </a:xfrm>
          <a:ln w="28575">
            <a:solidFill>
              <a:schemeClr val="tx1"/>
            </a:solidFill>
          </a:ln>
          <a:effectLst>
            <a:glow rad="139700">
              <a:schemeClr val="accent3">
                <a:satMod val="175000"/>
                <a:alpha val="40000"/>
              </a:schemeClr>
            </a:glow>
          </a:effectLst>
        </p:spPr>
      </p:pic>
    </p:spTree>
    <p:extLst>
      <p:ext uri="{BB962C8B-B14F-4D97-AF65-F5344CB8AC3E}">
        <p14:creationId xmlns:p14="http://schemas.microsoft.com/office/powerpoint/2010/main" val="2015540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34E0E-35F2-A37E-1F7B-19174B5F0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7B9A0-CA24-D5E4-22E4-4EB1477952A9}"/>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D2A99698-9F8A-6617-3C49-471E6C519AF0}"/>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solidFill>
                  <a:srgbClr val="FF0000"/>
                </a:solidFill>
              </a:rPr>
              <a:t>Module 3</a:t>
            </a:r>
            <a:r>
              <a:rPr lang="en-US">
                <a:solidFill>
                  <a:srgbClr val="FF0000"/>
                </a:solidFill>
              </a:rPr>
              <a:t>: Theory of BFO</a:t>
            </a:r>
          </a:p>
          <a:p>
            <a:endParaRPr lang="en-US"/>
          </a:p>
          <a:p>
            <a:r>
              <a:rPr lang="en-US" b="1"/>
              <a:t>Module 4</a:t>
            </a:r>
            <a:r>
              <a:rPr lang="en-US"/>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6866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363F7-5760-C8FE-02BA-079472330F58}"/>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9D9BDD3-7803-08B9-11C3-15A76CE25FC7}"/>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82DBC74-B316-65D2-239F-F1710D6317AE}"/>
              </a:ext>
            </a:extLst>
          </p:cNvPr>
          <p:cNvSpPr>
            <a:spLocks noGrp="1"/>
          </p:cNvSpPr>
          <p:nvPr>
            <p:ph type="title"/>
          </p:nvPr>
        </p:nvSpPr>
        <p:spPr>
          <a:xfrm>
            <a:off x="838200" y="365125"/>
            <a:ext cx="10515600" cy="1325563"/>
          </a:xfrm>
        </p:spPr>
        <p:txBody>
          <a:bodyPr/>
          <a:lstStyle/>
          <a:p>
            <a:r>
              <a:rPr lang="en-US"/>
              <a:t>Continuant</a:t>
            </a:r>
          </a:p>
        </p:txBody>
      </p:sp>
      <p:sp>
        <p:nvSpPr>
          <p:cNvPr id="5" name="Oval 4">
            <a:extLst>
              <a:ext uri="{FF2B5EF4-FFF2-40B4-BE49-F238E27FC236}">
                <a16:creationId xmlns:a16="http://schemas.microsoft.com/office/drawing/2014/main" id="{8826838F-2678-5301-CA04-876B25599419}"/>
              </a:ext>
            </a:extLst>
          </p:cNvPr>
          <p:cNvSpPr/>
          <p:nvPr/>
        </p:nvSpPr>
        <p:spPr>
          <a:xfrm>
            <a:off x="4004441" y="2417379"/>
            <a:ext cx="1240222"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3603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Continuant</a:t>
            </a:r>
          </a:p>
        </p:txBody>
      </p:sp>
      <p:sp>
        <p:nvSpPr>
          <p:cNvPr id="3" name="Content Placeholder 2"/>
          <p:cNvSpPr>
            <a:spLocks noGrp="1"/>
          </p:cNvSpPr>
          <p:nvPr>
            <p:ph idx="1"/>
          </p:nvPr>
        </p:nvSpPr>
        <p:spPr/>
        <p:txBody>
          <a:bodyPr/>
          <a:lstStyle/>
          <a:p>
            <a:r>
              <a:rPr lang="en-US" dirty="0"/>
              <a:t>Continuants exist in time, wholly present whenever they exist at all; they are entities that lack temporal parts</a:t>
            </a:r>
          </a:p>
          <a:p>
            <a:endParaRPr lang="en-US" dirty="0"/>
          </a:p>
          <a:p>
            <a:endParaRPr lang="en-US" dirty="0"/>
          </a:p>
        </p:txBody>
      </p:sp>
      <p:sp>
        <p:nvSpPr>
          <p:cNvPr id="5" name="Rectangle 3"/>
          <p:cNvSpPr>
            <a:spLocks noChangeArrowheads="1"/>
          </p:cNvSpPr>
          <p:nvPr/>
        </p:nvSpPr>
        <p:spPr bwMode="auto">
          <a:xfrm>
            <a:off x="1837899" y="3128749"/>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 quality …</a:t>
            </a:r>
          </a:p>
        </p:txBody>
      </p:sp>
    </p:spTree>
    <p:extLst>
      <p:ext uri="{BB962C8B-B14F-4D97-AF65-F5344CB8AC3E}">
        <p14:creationId xmlns:p14="http://schemas.microsoft.com/office/powerpoint/2010/main" val="3531471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1F686-3347-372D-22FB-E33BC4EB26F9}"/>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7DDFC6E-15DF-316D-620F-C390F566187D}"/>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C700A622-8FF1-68D6-8B97-866EA505F44B}"/>
              </a:ext>
            </a:extLst>
          </p:cNvPr>
          <p:cNvSpPr>
            <a:spLocks noGrp="1"/>
          </p:cNvSpPr>
          <p:nvPr>
            <p:ph type="title"/>
          </p:nvPr>
        </p:nvSpPr>
        <p:spPr>
          <a:xfrm>
            <a:off x="838200" y="365125"/>
            <a:ext cx="10515600" cy="1325563"/>
          </a:xfrm>
        </p:spPr>
        <p:txBody>
          <a:bodyPr/>
          <a:lstStyle/>
          <a:p>
            <a:r>
              <a:rPr lang="en-US"/>
              <a:t>Occurrent</a:t>
            </a:r>
          </a:p>
        </p:txBody>
      </p:sp>
      <p:sp>
        <p:nvSpPr>
          <p:cNvPr id="5" name="Oval 4">
            <a:extLst>
              <a:ext uri="{FF2B5EF4-FFF2-40B4-BE49-F238E27FC236}">
                <a16:creationId xmlns:a16="http://schemas.microsoft.com/office/drawing/2014/main" id="{A6F60B60-3814-8F63-0878-A7F5707088E8}"/>
              </a:ext>
            </a:extLst>
          </p:cNvPr>
          <p:cNvSpPr/>
          <p:nvPr/>
        </p:nvSpPr>
        <p:spPr>
          <a:xfrm>
            <a:off x="8292662" y="2427890"/>
            <a:ext cx="1103586"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1687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err="1"/>
              <a:t>Occurrent</a:t>
            </a:r>
            <a:endParaRPr lang="en-US" b="1" i="1" dirty="0"/>
          </a:p>
        </p:txBody>
      </p:sp>
      <p:sp>
        <p:nvSpPr>
          <p:cNvPr id="3" name="Content Placeholder 2"/>
          <p:cNvSpPr>
            <a:spLocks noGrp="1"/>
          </p:cNvSpPr>
          <p:nvPr>
            <p:ph idx="1"/>
          </p:nvPr>
        </p:nvSpPr>
        <p:spPr/>
        <p:txBody>
          <a:bodyPr/>
          <a:lstStyle/>
          <a:p>
            <a:r>
              <a:rPr lang="en-US" dirty="0" err="1"/>
              <a:t>Occurrents</a:t>
            </a:r>
            <a:r>
              <a:rPr lang="en-US" dirty="0"/>
              <a:t> exist over time, in that they have temporal parts  </a:t>
            </a:r>
          </a:p>
          <a:p>
            <a:endParaRPr lang="en-US" dirty="0"/>
          </a:p>
          <a:p>
            <a:endParaRPr lang="en-US" dirty="0"/>
          </a:p>
        </p:txBody>
      </p:sp>
      <p:sp>
        <p:nvSpPr>
          <p:cNvPr id="5" name="Rectangle 3"/>
          <p:cNvSpPr>
            <a:spLocks noChangeArrowheads="1"/>
          </p:cNvSpPr>
          <p:nvPr/>
        </p:nvSpPr>
        <p:spPr bwMode="auto">
          <a:xfrm>
            <a:off x="1837899" y="3128749"/>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 quality …</a:t>
            </a:r>
          </a:p>
        </p:txBody>
      </p:sp>
      <p:sp>
        <p:nvSpPr>
          <p:cNvPr id="6" name="Rectangle 4"/>
          <p:cNvSpPr>
            <a:spLocks noChangeArrowheads="1"/>
          </p:cNvSpPr>
          <p:nvPr/>
        </p:nvSpPr>
        <p:spPr bwMode="auto">
          <a:xfrm>
            <a:off x="7012295" y="3058899"/>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Tree>
    <p:extLst>
      <p:ext uri="{BB962C8B-B14F-4D97-AF65-F5344CB8AC3E}">
        <p14:creationId xmlns:p14="http://schemas.microsoft.com/office/powerpoint/2010/main" val="4130784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7D3F-A9D2-53EF-7679-A437CBFAE3EF}"/>
              </a:ext>
            </a:extLst>
          </p:cNvPr>
          <p:cNvSpPr>
            <a:spLocks noGrp="1"/>
          </p:cNvSpPr>
          <p:nvPr>
            <p:ph type="title"/>
          </p:nvPr>
        </p:nvSpPr>
        <p:spPr/>
        <p:txBody>
          <a:bodyPr/>
          <a:lstStyle/>
          <a:p>
            <a:r>
              <a:rPr lang="en-US"/>
              <a:t>Parthood</a:t>
            </a:r>
          </a:p>
        </p:txBody>
      </p:sp>
      <p:sp>
        <p:nvSpPr>
          <p:cNvPr id="3" name="Content Placeholder 2">
            <a:extLst>
              <a:ext uri="{FF2B5EF4-FFF2-40B4-BE49-F238E27FC236}">
                <a16:creationId xmlns:a16="http://schemas.microsoft.com/office/drawing/2014/main" id="{28227D0E-8DE7-29B6-4863-754ED1CC63C3}"/>
              </a:ext>
            </a:extLst>
          </p:cNvPr>
          <p:cNvSpPr>
            <a:spLocks noGrp="1"/>
          </p:cNvSpPr>
          <p:nvPr>
            <p:ph idx="1"/>
          </p:nvPr>
        </p:nvSpPr>
        <p:spPr/>
        <p:txBody>
          <a:bodyPr/>
          <a:lstStyle/>
          <a:p>
            <a:r>
              <a:rPr lang="en-US"/>
              <a:t>Among the most important logical relationships is parthood</a:t>
            </a:r>
          </a:p>
          <a:p>
            <a:endParaRPr lang="en-US"/>
          </a:p>
          <a:p>
            <a:r>
              <a:rPr lang="en-US"/>
              <a:t>Which in BFO comes in two flavors: </a:t>
            </a:r>
          </a:p>
          <a:p>
            <a:pPr lvl="1"/>
            <a:r>
              <a:rPr lang="en-US"/>
              <a:t>continuant parthood</a:t>
            </a:r>
          </a:p>
          <a:p>
            <a:pPr lvl="1"/>
            <a:r>
              <a:rPr lang="en-US"/>
              <a:t>occurrent parthood</a:t>
            </a:r>
          </a:p>
          <a:p>
            <a:pPr lvl="1"/>
            <a:endParaRPr lang="en-US"/>
          </a:p>
          <a:p>
            <a:r>
              <a:rPr lang="en-US"/>
              <a:t>Reflecting that the class Continuant is closed under parthood, and Occurrent is as well</a:t>
            </a:r>
          </a:p>
        </p:txBody>
      </p:sp>
    </p:spTree>
    <p:extLst>
      <p:ext uri="{BB962C8B-B14F-4D97-AF65-F5344CB8AC3E}">
        <p14:creationId xmlns:p14="http://schemas.microsoft.com/office/powerpoint/2010/main" val="20040992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CF679-0700-1FBE-265B-AA6BCC63060D}"/>
              </a:ext>
            </a:extLst>
          </p:cNvPr>
          <p:cNvSpPr>
            <a:spLocks noGrp="1"/>
          </p:cNvSpPr>
          <p:nvPr>
            <p:ph idx="1"/>
          </p:nvPr>
        </p:nvSpPr>
        <p:spPr/>
        <p:txBody>
          <a:bodyPr/>
          <a:lstStyle/>
          <a:p>
            <a:pPr marL="0" indent="0">
              <a:buNone/>
            </a:pPr>
            <a:endParaRPr lang="en-US"/>
          </a:p>
          <a:p>
            <a:pPr marL="0" indent="0" algn="ctr">
              <a:buNone/>
            </a:pPr>
            <a:r>
              <a:rPr lang="en-US" sz="3600" b="1">
                <a:solidFill>
                  <a:schemeClr val="accent6"/>
                </a:solidFill>
              </a:rPr>
              <a:t>No continuant may have or be part of any occurrent</a:t>
            </a:r>
          </a:p>
          <a:p>
            <a:pPr marL="0" indent="0" algn="ctr">
              <a:buNone/>
            </a:pPr>
            <a:endParaRPr lang="en-US" sz="3600" b="1">
              <a:solidFill>
                <a:schemeClr val="accent6"/>
              </a:solidFill>
            </a:endParaRPr>
          </a:p>
          <a:p>
            <a:pPr marL="0" indent="0" algn="ctr">
              <a:buNone/>
            </a:pPr>
            <a:r>
              <a:rPr lang="en-US" sz="3600" b="1">
                <a:solidFill>
                  <a:schemeClr val="accent6"/>
                </a:solidFill>
              </a:rPr>
              <a:t>No occurrent may have or be part of any continuant</a:t>
            </a:r>
          </a:p>
        </p:txBody>
      </p:sp>
    </p:spTree>
    <p:extLst>
      <p:ext uri="{BB962C8B-B14F-4D97-AF65-F5344CB8AC3E}">
        <p14:creationId xmlns:p14="http://schemas.microsoft.com/office/powerpoint/2010/main" val="18118101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E6B7A5-E124-D578-E13C-18F7DF50E524}"/>
              </a:ext>
            </a:extLst>
          </p:cNvPr>
          <p:cNvSpPr txBox="1"/>
          <p:nvPr/>
        </p:nvSpPr>
        <p:spPr>
          <a:xfrm>
            <a:off x="220212" y="225977"/>
            <a:ext cx="6687484"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Classes represent collections of instances</a:t>
            </a:r>
            <a:b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b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For example: the class of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tables</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falls under the class of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objects</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and your dinner table would be an instance of the former</a:t>
            </a:r>
          </a:p>
        </p:txBody>
      </p:sp>
      <p:sp>
        <p:nvSpPr>
          <p:cNvPr id="18" name="TextBox 17">
            <a:extLst>
              <a:ext uri="{FF2B5EF4-FFF2-40B4-BE49-F238E27FC236}">
                <a16:creationId xmlns:a16="http://schemas.microsoft.com/office/drawing/2014/main" id="{29971B3C-F609-4E48-4BA2-D3EA49791511}"/>
              </a:ext>
            </a:extLst>
          </p:cNvPr>
          <p:cNvSpPr txBox="1"/>
          <p:nvPr/>
        </p:nvSpPr>
        <p:spPr>
          <a:xfrm>
            <a:off x="7156173" y="363619"/>
            <a:ext cx="4849745" cy="707886"/>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Class A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is_a</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Class B means any instance of Class A is an instance of Class B</a:t>
            </a:r>
          </a:p>
        </p:txBody>
      </p:sp>
      <p:pic>
        <p:nvPicPr>
          <p:cNvPr id="5" name="Picture 4" descr="Diagram&#10;&#10;Description automatically generated">
            <a:extLst>
              <a:ext uri="{FF2B5EF4-FFF2-40B4-BE49-F238E27FC236}">
                <a16:creationId xmlns:a16="http://schemas.microsoft.com/office/drawing/2014/main" id="{1150A4EC-F366-6E49-D264-32DDC62A9C46}"/>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20212" y="1340232"/>
            <a:ext cx="11785707" cy="5112516"/>
          </a:xfrm>
          <a:prstGeom prst="rect">
            <a:avLst/>
          </a:prstGeom>
          <a:ln>
            <a:solidFill>
              <a:schemeClr val="tx1"/>
            </a:solidFill>
          </a:ln>
        </p:spPr>
      </p:pic>
    </p:spTree>
    <p:extLst>
      <p:ext uri="{BB962C8B-B14F-4D97-AF65-F5344CB8AC3E}">
        <p14:creationId xmlns:p14="http://schemas.microsoft.com/office/powerpoint/2010/main" val="443990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CD14-CCD9-8DDA-9847-F1CF6489052F}"/>
              </a:ext>
            </a:extLst>
          </p:cNvPr>
          <p:cNvSpPr>
            <a:spLocks noGrp="1"/>
          </p:cNvSpPr>
          <p:nvPr>
            <p:ph type="title"/>
          </p:nvPr>
        </p:nvSpPr>
        <p:spPr/>
        <p:txBody>
          <a:bodyPr/>
          <a:lstStyle/>
          <a:p>
            <a:r>
              <a:rPr lang="en-US"/>
              <a:t>Smuggling Narcotics </a:t>
            </a:r>
          </a:p>
        </p:txBody>
      </p:sp>
      <p:sp>
        <p:nvSpPr>
          <p:cNvPr id="3" name="Content Placeholder 2">
            <a:extLst>
              <a:ext uri="{FF2B5EF4-FFF2-40B4-BE49-F238E27FC236}">
                <a16:creationId xmlns:a16="http://schemas.microsoft.com/office/drawing/2014/main" id="{060C90FF-135C-8A2F-8618-ADF6843FFC39}"/>
              </a:ext>
            </a:extLst>
          </p:cNvPr>
          <p:cNvSpPr>
            <a:spLocks noGrp="1"/>
          </p:cNvSpPr>
          <p:nvPr>
            <p:ph idx="1"/>
          </p:nvPr>
        </p:nvSpPr>
        <p:spPr/>
        <p:txBody>
          <a:bodyPr/>
          <a:lstStyle/>
          <a:p>
            <a:r>
              <a:rPr lang="en-US"/>
              <a:t>Accurate and efficient fentanyl tracking across US borders is undermined by </a:t>
            </a:r>
            <a:r>
              <a:rPr lang="en-US" b="1">
                <a:solidFill>
                  <a:srgbClr val="FF0000"/>
                </a:solidFill>
              </a:rPr>
              <a:t>high volume </a:t>
            </a:r>
            <a:r>
              <a:rPr lang="en-US"/>
              <a:t>of siloed data</a:t>
            </a:r>
          </a:p>
        </p:txBody>
      </p:sp>
      <p:pic>
        <p:nvPicPr>
          <p:cNvPr id="5" name="Picture 4" descr="A table with containers of goods&#10;&#10;AI-generated content may be incorrect.">
            <a:extLst>
              <a:ext uri="{FF2B5EF4-FFF2-40B4-BE49-F238E27FC236}">
                <a16:creationId xmlns:a16="http://schemas.microsoft.com/office/drawing/2014/main" id="{6C79FA24-A286-6DEE-0C87-A2A78D4A6CC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75283" y="3020727"/>
            <a:ext cx="5942285" cy="3573294"/>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D4391C50-8484-9E59-27EB-78331A8E77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8077" y="2944293"/>
            <a:ext cx="4557329" cy="3726162"/>
          </a:xfrm>
          <a:prstGeom prst="rect">
            <a:avLst/>
          </a:prstGeom>
        </p:spPr>
      </p:pic>
    </p:spTree>
    <p:extLst>
      <p:ext uri="{BB962C8B-B14F-4D97-AF65-F5344CB8AC3E}">
        <p14:creationId xmlns:p14="http://schemas.microsoft.com/office/powerpoint/2010/main" val="2442551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B445E-014B-C0EB-4D8E-B9EB5161BC12}"/>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095BB651-D0B8-9B71-BF8E-97A8587C5C5E}"/>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DD04E5DD-3D06-66AB-0E6F-8ECA6B0D2A70}"/>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F8102F95-A3F7-9927-2150-1D47ABBBE0D6}"/>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a:t>
            </a:r>
          </a:p>
        </p:txBody>
      </p:sp>
      <p:sp>
        <p:nvSpPr>
          <p:cNvPr id="37894" name="Rectangle 6">
            <a:extLst>
              <a:ext uri="{FF2B5EF4-FFF2-40B4-BE49-F238E27FC236}">
                <a16:creationId xmlns:a16="http://schemas.microsoft.com/office/drawing/2014/main" id="{92694267-F0B5-1170-06C1-D84D7E12B30B}"/>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p:txBody>
      </p:sp>
      <p:cxnSp>
        <p:nvCxnSpPr>
          <p:cNvPr id="37895" name="AutoShape 7">
            <a:extLst>
              <a:ext uri="{FF2B5EF4-FFF2-40B4-BE49-F238E27FC236}">
                <a16:creationId xmlns:a16="http://schemas.microsoft.com/office/drawing/2014/main" id="{E98F8D15-AEC9-8C1B-8985-884507FCFE23}"/>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BCEA71EA-B4B1-FDC1-4825-712EA8EEFB30}"/>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 name="Title 3">
            <a:extLst>
              <a:ext uri="{FF2B5EF4-FFF2-40B4-BE49-F238E27FC236}">
                <a16:creationId xmlns:a16="http://schemas.microsoft.com/office/drawing/2014/main" id="{8335B3A6-D018-14A8-AFFE-DA4B387BB3EF}"/>
              </a:ext>
            </a:extLst>
          </p:cNvPr>
          <p:cNvSpPr>
            <a:spLocks noGrp="1"/>
          </p:cNvSpPr>
          <p:nvPr>
            <p:ph type="title"/>
          </p:nvPr>
        </p:nvSpPr>
        <p:spPr/>
        <p:txBody>
          <a:bodyPr/>
          <a:lstStyle/>
          <a:p>
            <a:r>
              <a:rPr lang="en-US"/>
              <a:t>Types and Tokens</a:t>
            </a:r>
          </a:p>
        </p:txBody>
      </p:sp>
      <p:sp>
        <p:nvSpPr>
          <p:cNvPr id="2" name="Text Box 10">
            <a:extLst>
              <a:ext uri="{FF2B5EF4-FFF2-40B4-BE49-F238E27FC236}">
                <a16:creationId xmlns:a16="http://schemas.microsoft.com/office/drawing/2014/main" id="{1E12936E-747A-C8D4-8A82-350B86E937A9}"/>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8" name="Line 9">
            <a:extLst>
              <a:ext uri="{FF2B5EF4-FFF2-40B4-BE49-F238E27FC236}">
                <a16:creationId xmlns:a16="http://schemas.microsoft.com/office/drawing/2014/main" id="{DACED2EA-D238-D386-112C-BA2E5BE7C8A3}"/>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552798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22E79-8448-2B7D-9185-7AE146A59C3C}"/>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42D6E46E-E317-A3E7-F511-D6BCA0DE744E}"/>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21BD0A37-C196-7C28-ED38-5ED83CA0E2AC}"/>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D1DBE05A-6E17-4733-E73C-1663C06D8308}"/>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a:t>
            </a:r>
          </a:p>
        </p:txBody>
      </p:sp>
      <p:sp>
        <p:nvSpPr>
          <p:cNvPr id="37894" name="Rectangle 6">
            <a:extLst>
              <a:ext uri="{FF2B5EF4-FFF2-40B4-BE49-F238E27FC236}">
                <a16:creationId xmlns:a16="http://schemas.microsoft.com/office/drawing/2014/main" id="{145BEA0E-E955-DDB4-8B3D-2CCD2320868A}"/>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p:txBody>
      </p:sp>
      <p:cxnSp>
        <p:nvCxnSpPr>
          <p:cNvPr id="37895" name="AutoShape 7">
            <a:extLst>
              <a:ext uri="{FF2B5EF4-FFF2-40B4-BE49-F238E27FC236}">
                <a16:creationId xmlns:a16="http://schemas.microsoft.com/office/drawing/2014/main" id="{10086BEC-05A3-A2D8-368C-D650DB658AA8}"/>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0D976D86-0FCE-107A-EC20-E319D1C6B8BD}"/>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 name="Title 3">
            <a:extLst>
              <a:ext uri="{FF2B5EF4-FFF2-40B4-BE49-F238E27FC236}">
                <a16:creationId xmlns:a16="http://schemas.microsoft.com/office/drawing/2014/main" id="{4CF02CFF-1F87-CAAA-3B07-8D9686DA9087}"/>
              </a:ext>
            </a:extLst>
          </p:cNvPr>
          <p:cNvSpPr>
            <a:spLocks noGrp="1"/>
          </p:cNvSpPr>
          <p:nvPr>
            <p:ph type="title"/>
          </p:nvPr>
        </p:nvSpPr>
        <p:spPr/>
        <p:txBody>
          <a:bodyPr/>
          <a:lstStyle/>
          <a:p>
            <a:r>
              <a:rPr lang="en-US"/>
              <a:t>Types and Instances</a:t>
            </a:r>
          </a:p>
        </p:txBody>
      </p:sp>
      <p:sp>
        <p:nvSpPr>
          <p:cNvPr id="2" name="Text Box 10">
            <a:extLst>
              <a:ext uri="{FF2B5EF4-FFF2-40B4-BE49-F238E27FC236}">
                <a16:creationId xmlns:a16="http://schemas.microsoft.com/office/drawing/2014/main" id="{FC984EAE-BBE2-A6CC-9BDE-FB40E80FCC19}"/>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5" name="TextBox 4">
            <a:extLst>
              <a:ext uri="{FF2B5EF4-FFF2-40B4-BE49-F238E27FC236}">
                <a16:creationId xmlns:a16="http://schemas.microsoft.com/office/drawing/2014/main" id="{961EC120-A734-FD2B-75A7-DC21B6681ADD}"/>
              </a:ext>
            </a:extLst>
          </p:cNvPr>
          <p:cNvSpPr txBox="1"/>
          <p:nvPr/>
        </p:nvSpPr>
        <p:spPr>
          <a:xfrm>
            <a:off x="175198" y="2726432"/>
            <a:ext cx="11432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TYPE</a:t>
            </a:r>
          </a:p>
        </p:txBody>
      </p:sp>
      <p:sp>
        <p:nvSpPr>
          <p:cNvPr id="6" name="TextBox 5">
            <a:extLst>
              <a:ext uri="{FF2B5EF4-FFF2-40B4-BE49-F238E27FC236}">
                <a16:creationId xmlns:a16="http://schemas.microsoft.com/office/drawing/2014/main" id="{447E4AE7-AD53-1351-0422-B676860657D8}"/>
              </a:ext>
            </a:extLst>
          </p:cNvPr>
          <p:cNvSpPr txBox="1"/>
          <p:nvPr/>
        </p:nvSpPr>
        <p:spPr>
          <a:xfrm>
            <a:off x="0" y="6249159"/>
            <a:ext cx="20703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INSTANCE</a:t>
            </a:r>
          </a:p>
        </p:txBody>
      </p:sp>
      <p:sp>
        <p:nvSpPr>
          <p:cNvPr id="8" name="Line 9">
            <a:extLst>
              <a:ext uri="{FF2B5EF4-FFF2-40B4-BE49-F238E27FC236}">
                <a16:creationId xmlns:a16="http://schemas.microsoft.com/office/drawing/2014/main" id="{348247DA-97CC-7950-5A38-A1951AC3F5C8}"/>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976854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48E2-DCC4-A71B-CDC4-546668DCE9BD}"/>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9B8D0BDE-08C2-0623-BF1F-8BFD01109D96}"/>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EB05881D-94C4-774D-5503-7691612EEC50}"/>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D62E3664-71AD-3F3B-8E1F-EF924E359B25}"/>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a:t>
            </a:r>
          </a:p>
        </p:txBody>
      </p:sp>
      <p:sp>
        <p:nvSpPr>
          <p:cNvPr id="37894" name="Rectangle 6">
            <a:extLst>
              <a:ext uri="{FF2B5EF4-FFF2-40B4-BE49-F238E27FC236}">
                <a16:creationId xmlns:a16="http://schemas.microsoft.com/office/drawing/2014/main" id="{C2E8AE90-B9B6-779F-2CBB-D617722E2FB3}"/>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p:txBody>
      </p:sp>
      <p:cxnSp>
        <p:nvCxnSpPr>
          <p:cNvPr id="37895" name="AutoShape 7">
            <a:extLst>
              <a:ext uri="{FF2B5EF4-FFF2-40B4-BE49-F238E27FC236}">
                <a16:creationId xmlns:a16="http://schemas.microsoft.com/office/drawing/2014/main" id="{0F644E97-5D6C-A6A1-5D10-722156C9703E}"/>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719355F0-FFF4-D3A7-E405-D312CE623607}"/>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08BAB08A-8FB5-D555-2252-477789F983E6}"/>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1EFC3D02-B56D-F796-5880-2C416FF58620}"/>
              </a:ext>
            </a:extLst>
          </p:cNvPr>
          <p:cNvSpPr txBox="1">
            <a:spLocks noChangeArrowheads="1"/>
          </p:cNvSpPr>
          <p:nvPr/>
        </p:nvSpPr>
        <p:spPr bwMode="auto">
          <a:xfrm>
            <a:off x="5894272" y="5020684"/>
            <a:ext cx="44166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continuants depend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for their existence on others</a:t>
            </a:r>
          </a:p>
        </p:txBody>
      </p:sp>
      <p:sp>
        <p:nvSpPr>
          <p:cNvPr id="4" name="Title 3">
            <a:extLst>
              <a:ext uri="{FF2B5EF4-FFF2-40B4-BE49-F238E27FC236}">
                <a16:creationId xmlns:a16="http://schemas.microsoft.com/office/drawing/2014/main" id="{9870B0B1-520D-FD28-16A5-A6ADB023F389}"/>
              </a:ext>
            </a:extLst>
          </p:cNvPr>
          <p:cNvSpPr>
            <a:spLocks noGrp="1"/>
          </p:cNvSpPr>
          <p:nvPr>
            <p:ph type="title"/>
          </p:nvPr>
        </p:nvSpPr>
        <p:spPr/>
        <p:txBody>
          <a:bodyPr/>
          <a:lstStyle/>
          <a:p>
            <a:r>
              <a:rPr lang="en-US"/>
              <a:t>(In)dependence </a:t>
            </a:r>
          </a:p>
        </p:txBody>
      </p:sp>
      <p:sp>
        <p:nvSpPr>
          <p:cNvPr id="3" name="Curved Up Arrow 2">
            <a:extLst>
              <a:ext uri="{FF2B5EF4-FFF2-40B4-BE49-F238E27FC236}">
                <a16:creationId xmlns:a16="http://schemas.microsoft.com/office/drawing/2014/main" id="{1B0F2FEA-0910-1908-8F3A-4B08981340EA}"/>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16F2E4B0-5B86-5E6E-C723-A719FD67DB31}"/>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6" name="Line 9">
            <a:extLst>
              <a:ext uri="{FF2B5EF4-FFF2-40B4-BE49-F238E27FC236}">
                <a16:creationId xmlns:a16="http://schemas.microsoft.com/office/drawing/2014/main" id="{87F10BC8-5335-4E65-0D8A-FB1AD87B3C4F}"/>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791071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4213-B7BD-25C6-C474-D845EE0F9FF3}"/>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F91E3F3A-8518-2223-65E6-42D6EDD91F76}"/>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chemeClr val="accent6"/>
                </a:solidFill>
              </a:rPr>
              <a:t>specifically dependent </a:t>
            </a:r>
            <a:r>
              <a:rPr lang="en-US"/>
              <a:t>and </a:t>
            </a:r>
            <a:r>
              <a:rPr lang="en-US" b="1">
                <a:solidFill>
                  <a:schemeClr val="accent6"/>
                </a:solidFill>
              </a:rPr>
              <a:t>generically dependent entities</a:t>
            </a:r>
            <a:r>
              <a:rPr lang="en-US"/>
              <a:t>, as well as </a:t>
            </a:r>
            <a:r>
              <a:rPr lang="en-US" b="1">
                <a:solidFill>
                  <a:schemeClr val="accent6"/>
                </a:solidFill>
              </a:rPr>
              <a:t>processes</a:t>
            </a:r>
            <a:r>
              <a:rPr lang="en-US"/>
              <a:t> </a:t>
            </a:r>
          </a:p>
        </p:txBody>
      </p:sp>
    </p:spTree>
    <p:extLst>
      <p:ext uri="{BB962C8B-B14F-4D97-AF65-F5344CB8AC3E}">
        <p14:creationId xmlns:p14="http://schemas.microsoft.com/office/powerpoint/2010/main" val="2102405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AC8B-7A88-1EA8-900A-52C1939AF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6375A-00B4-9B7C-077A-97A12EF929C7}"/>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00FDEB68-805D-E5E9-78AA-5626A79392F4}"/>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rgbClr val="FF0000"/>
                </a:solidFill>
              </a:rPr>
              <a:t>specifically dependent </a:t>
            </a:r>
            <a:r>
              <a:rPr lang="en-US"/>
              <a:t>and </a:t>
            </a:r>
            <a:r>
              <a:rPr lang="en-US" b="1">
                <a:solidFill>
                  <a:schemeClr val="accent6"/>
                </a:solidFill>
              </a:rPr>
              <a:t>generically dependent entities</a:t>
            </a:r>
            <a:r>
              <a:rPr lang="en-US"/>
              <a:t>, as well as </a:t>
            </a:r>
            <a:r>
              <a:rPr lang="en-US" b="1">
                <a:solidFill>
                  <a:schemeClr val="accent6"/>
                </a:solidFill>
              </a:rPr>
              <a:t>processes</a:t>
            </a:r>
            <a:r>
              <a:rPr lang="en-US"/>
              <a:t> </a:t>
            </a:r>
          </a:p>
        </p:txBody>
      </p:sp>
    </p:spTree>
    <p:extLst>
      <p:ext uri="{BB962C8B-B14F-4D97-AF65-F5344CB8AC3E}">
        <p14:creationId xmlns:p14="http://schemas.microsoft.com/office/powerpoint/2010/main" val="231288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4C9D8-3541-5CE8-9887-DD02D8CD1CCC}"/>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7ABD11D-5A78-C9BF-C1AF-6F1A49D3F058}"/>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A472245-7BD0-010F-226E-699DB70AEEFD}"/>
              </a:ext>
            </a:extLst>
          </p:cNvPr>
          <p:cNvSpPr>
            <a:spLocks noGrp="1"/>
          </p:cNvSpPr>
          <p:nvPr>
            <p:ph type="title"/>
          </p:nvPr>
        </p:nvSpPr>
        <p:spPr>
          <a:xfrm>
            <a:off x="838200" y="365125"/>
            <a:ext cx="10515600" cy="1325563"/>
          </a:xfrm>
        </p:spPr>
        <p:txBody>
          <a:bodyPr/>
          <a:lstStyle/>
          <a:p>
            <a:r>
              <a:rPr lang="en-US"/>
              <a:t>Specifically Dependent Continuant</a:t>
            </a:r>
          </a:p>
        </p:txBody>
      </p:sp>
      <p:sp>
        <p:nvSpPr>
          <p:cNvPr id="2" name="Oval 1">
            <a:extLst>
              <a:ext uri="{FF2B5EF4-FFF2-40B4-BE49-F238E27FC236}">
                <a16:creationId xmlns:a16="http://schemas.microsoft.com/office/drawing/2014/main" id="{42C3927A-40A6-A9C4-D9DE-8955EE99C60C}"/>
              </a:ext>
            </a:extLst>
          </p:cNvPr>
          <p:cNvSpPr/>
          <p:nvPr/>
        </p:nvSpPr>
        <p:spPr>
          <a:xfrm>
            <a:off x="4876590" y="3090040"/>
            <a:ext cx="2564733"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61315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9758-5286-DD02-21EC-BF3DA268477A}"/>
              </a:ext>
            </a:extLst>
          </p:cNvPr>
          <p:cNvSpPr>
            <a:spLocks noGrp="1"/>
          </p:cNvSpPr>
          <p:nvPr>
            <p:ph type="title"/>
          </p:nvPr>
        </p:nvSpPr>
        <p:spPr/>
        <p:txBody>
          <a:bodyPr/>
          <a:lstStyle/>
          <a:p>
            <a:r>
              <a:rPr lang="en-US"/>
              <a:t>Specifically Dependent Continuant</a:t>
            </a:r>
          </a:p>
        </p:txBody>
      </p:sp>
      <p:sp>
        <p:nvSpPr>
          <p:cNvPr id="3" name="Content Placeholder 2">
            <a:extLst>
              <a:ext uri="{FF2B5EF4-FFF2-40B4-BE49-F238E27FC236}">
                <a16:creationId xmlns:a16="http://schemas.microsoft.com/office/drawing/2014/main" id="{8F1DF783-B87A-24B6-6F16-5235FE3EE1DC}"/>
              </a:ext>
            </a:extLst>
          </p:cNvPr>
          <p:cNvSpPr>
            <a:spLocks noGrp="1"/>
          </p:cNvSpPr>
          <p:nvPr>
            <p:ph idx="1"/>
          </p:nvPr>
        </p:nvSpPr>
        <p:spPr/>
        <p:txBody>
          <a:bodyPr/>
          <a:lstStyle/>
          <a:p>
            <a:r>
              <a:rPr lang="en-US"/>
              <a:t>These are continuants that in every case </a:t>
            </a:r>
            <a:r>
              <a:rPr lang="en-US" b="1">
                <a:solidFill>
                  <a:schemeClr val="accent6"/>
                </a:solidFill>
              </a:rPr>
              <a:t>specifically depend on </a:t>
            </a:r>
            <a:r>
              <a:rPr lang="en-US"/>
              <a:t>some independent contiuant for their existence</a:t>
            </a:r>
          </a:p>
          <a:p>
            <a:endParaRPr lang="en-US"/>
          </a:p>
          <a:p>
            <a:r>
              <a:rPr lang="en-US"/>
              <a:t>For example, the mass of a tomato specifically depends on a given tomato, the shape of your smile depends on your face, and so on</a:t>
            </a:r>
          </a:p>
          <a:p>
            <a:endParaRPr lang="en-US"/>
          </a:p>
        </p:txBody>
      </p:sp>
    </p:spTree>
    <p:extLst>
      <p:ext uri="{BB962C8B-B14F-4D97-AF65-F5344CB8AC3E}">
        <p14:creationId xmlns:p14="http://schemas.microsoft.com/office/powerpoint/2010/main" val="4150650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8F898-048C-D001-8A7C-5FD933CB3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FD8AA-8528-0CFD-2F7C-3676E9BD42DC}"/>
              </a:ext>
            </a:extLst>
          </p:cNvPr>
          <p:cNvSpPr>
            <a:spLocks noGrp="1"/>
          </p:cNvSpPr>
          <p:nvPr>
            <p:ph type="title"/>
          </p:nvPr>
        </p:nvSpPr>
        <p:spPr/>
        <p:txBody>
          <a:bodyPr/>
          <a:lstStyle/>
          <a:p>
            <a:r>
              <a:rPr lang="en-US"/>
              <a:t>Specifically Dependent Continuant</a:t>
            </a:r>
          </a:p>
        </p:txBody>
      </p:sp>
      <p:sp>
        <p:nvSpPr>
          <p:cNvPr id="3" name="Content Placeholder 2">
            <a:extLst>
              <a:ext uri="{FF2B5EF4-FFF2-40B4-BE49-F238E27FC236}">
                <a16:creationId xmlns:a16="http://schemas.microsoft.com/office/drawing/2014/main" id="{E614BC25-6B02-1A9F-EA1F-658B6543463A}"/>
              </a:ext>
            </a:extLst>
          </p:cNvPr>
          <p:cNvSpPr>
            <a:spLocks noGrp="1"/>
          </p:cNvSpPr>
          <p:nvPr>
            <p:ph idx="1"/>
          </p:nvPr>
        </p:nvSpPr>
        <p:spPr/>
        <p:txBody>
          <a:bodyPr/>
          <a:lstStyle/>
          <a:p>
            <a:r>
              <a:rPr lang="en-US"/>
              <a:t>These are continuants that in every case </a:t>
            </a:r>
            <a:r>
              <a:rPr lang="en-US" b="1">
                <a:solidFill>
                  <a:schemeClr val="accent6"/>
                </a:solidFill>
              </a:rPr>
              <a:t>specifically depend on </a:t>
            </a:r>
            <a:r>
              <a:rPr lang="en-US"/>
              <a:t>some independent contiuant for their existence</a:t>
            </a:r>
          </a:p>
          <a:p>
            <a:endParaRPr lang="en-US"/>
          </a:p>
          <a:p>
            <a:r>
              <a:rPr lang="en-US"/>
              <a:t>For example, the mass of a tomato specifically depends on a given tomato, the shape of your smile depends on your face, and so on</a:t>
            </a:r>
          </a:p>
          <a:p>
            <a:endParaRPr lang="en-US"/>
          </a:p>
          <a:p>
            <a:r>
              <a:rPr lang="en-US"/>
              <a:t>Importantly, SDCs cannot migrate across bearers, i.e. the specific shape of your smile </a:t>
            </a:r>
            <a:r>
              <a:rPr lang="en-US" b="1">
                <a:solidFill>
                  <a:schemeClr val="accent6"/>
                </a:solidFill>
              </a:rPr>
              <a:t>depends on </a:t>
            </a:r>
            <a:r>
              <a:rPr lang="en-US" b="1">
                <a:solidFill>
                  <a:srgbClr val="FF0000"/>
                </a:solidFill>
              </a:rPr>
              <a:t>you </a:t>
            </a:r>
            <a:r>
              <a:rPr lang="en-US"/>
              <a:t>and so cannot </a:t>
            </a:r>
            <a:br>
              <a:rPr lang="en-US"/>
            </a:br>
            <a:r>
              <a:rPr lang="en-US" b="1">
                <a:solidFill>
                  <a:schemeClr val="accent6"/>
                </a:solidFill>
              </a:rPr>
              <a:t>specifically depend on </a:t>
            </a:r>
            <a:r>
              <a:rPr lang="en-US"/>
              <a:t>me</a:t>
            </a:r>
          </a:p>
        </p:txBody>
      </p:sp>
    </p:spTree>
    <p:extLst>
      <p:ext uri="{BB962C8B-B14F-4D97-AF65-F5344CB8AC3E}">
        <p14:creationId xmlns:p14="http://schemas.microsoft.com/office/powerpoint/2010/main" val="34756564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C75EF-127D-DEC6-D372-465FBC5DFC5A}"/>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8EE865E-9A56-452F-C647-4C0C6F78BF3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89043B33-F41D-D9CF-8775-B5BA3EE0093E}"/>
              </a:ext>
            </a:extLst>
          </p:cNvPr>
          <p:cNvSpPr>
            <a:spLocks noGrp="1"/>
          </p:cNvSpPr>
          <p:nvPr>
            <p:ph type="title"/>
          </p:nvPr>
        </p:nvSpPr>
        <p:spPr>
          <a:xfrm>
            <a:off x="838200" y="365125"/>
            <a:ext cx="10515600" cy="1325563"/>
          </a:xfrm>
        </p:spPr>
        <p:txBody>
          <a:bodyPr/>
          <a:lstStyle/>
          <a:p>
            <a:r>
              <a:rPr lang="en-US"/>
              <a:t>Quality</a:t>
            </a:r>
          </a:p>
        </p:txBody>
      </p:sp>
      <p:sp>
        <p:nvSpPr>
          <p:cNvPr id="2" name="Oval 1">
            <a:extLst>
              <a:ext uri="{FF2B5EF4-FFF2-40B4-BE49-F238E27FC236}">
                <a16:creationId xmlns:a16="http://schemas.microsoft.com/office/drawing/2014/main" id="{FD2304F0-15F3-96F4-90C4-7D8D1B0766FD}"/>
              </a:ext>
            </a:extLst>
          </p:cNvPr>
          <p:cNvSpPr/>
          <p:nvPr/>
        </p:nvSpPr>
        <p:spPr>
          <a:xfrm>
            <a:off x="5412828" y="3862094"/>
            <a:ext cx="756744"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09771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B98F-6A67-F502-25B4-046F24533491}"/>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C67ACBFE-9546-11C3-B836-4E9AE03DA931}"/>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AB076188-B678-F608-F831-B06AFE9FEDC1}"/>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5B899C4B-2762-7495-424E-F11CB9A81AF9}"/>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2D6E9D78-8CB1-5E4E-8817-085CACDEBD90}"/>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redness</a:t>
            </a:r>
          </a:p>
        </p:txBody>
      </p:sp>
      <p:cxnSp>
        <p:nvCxnSpPr>
          <p:cNvPr id="37895" name="AutoShape 7">
            <a:extLst>
              <a:ext uri="{FF2B5EF4-FFF2-40B4-BE49-F238E27FC236}">
                <a16:creationId xmlns:a16="http://schemas.microsoft.com/office/drawing/2014/main" id="{60993AD1-CA7A-10B6-67AC-B1B898BCCA1B}"/>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6A39CC19-DF31-F2B9-03FA-079A8769125D}"/>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A25A3904-696B-A1E1-22E5-89644BD2C270}"/>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C73A8E65-38F9-66C5-AE54-57C838C85100}"/>
              </a:ext>
            </a:extLst>
          </p:cNvPr>
          <p:cNvSpPr txBox="1">
            <a:spLocks noChangeArrowheads="1"/>
          </p:cNvSpPr>
          <p:nvPr/>
        </p:nvSpPr>
        <p:spPr bwMode="auto">
          <a:xfrm>
            <a:off x="6113283" y="5020684"/>
            <a:ext cx="39786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Qualities inhere in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independent continuants</a:t>
            </a:r>
          </a:p>
        </p:txBody>
      </p:sp>
      <p:sp>
        <p:nvSpPr>
          <p:cNvPr id="4" name="Title 3">
            <a:extLst>
              <a:ext uri="{FF2B5EF4-FFF2-40B4-BE49-F238E27FC236}">
                <a16:creationId xmlns:a16="http://schemas.microsoft.com/office/drawing/2014/main" id="{69C76BEA-4FB2-52C5-B1EA-AC483570C3E7}"/>
              </a:ext>
            </a:extLst>
          </p:cNvPr>
          <p:cNvSpPr>
            <a:spLocks noGrp="1"/>
          </p:cNvSpPr>
          <p:nvPr>
            <p:ph type="title"/>
          </p:nvPr>
        </p:nvSpPr>
        <p:spPr/>
        <p:txBody>
          <a:bodyPr/>
          <a:lstStyle/>
          <a:p>
            <a:r>
              <a:rPr lang="en-US"/>
              <a:t>Qualities</a:t>
            </a:r>
          </a:p>
        </p:txBody>
      </p:sp>
      <p:sp>
        <p:nvSpPr>
          <p:cNvPr id="3" name="Curved Up Arrow 2">
            <a:extLst>
              <a:ext uri="{FF2B5EF4-FFF2-40B4-BE49-F238E27FC236}">
                <a16:creationId xmlns:a16="http://schemas.microsoft.com/office/drawing/2014/main" id="{2544F827-D322-E89B-DCDE-00CD4E7EA785}"/>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6C31AA63-8F29-7E6D-9E4E-B392E99EA559}"/>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85A00B20-CACF-0DC0-FB26-7E019FB970CC}"/>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 name="Picture 1" descr="A red square with a white border&#10;&#10;Description automatically generated">
            <a:extLst>
              <a:ext uri="{FF2B5EF4-FFF2-40B4-BE49-F238E27FC236}">
                <a16:creationId xmlns:a16="http://schemas.microsoft.com/office/drawing/2014/main" id="{C77D367E-C338-CA1B-8683-CED3DBA7F6A5}"/>
              </a:ext>
            </a:extLst>
          </p:cNvPr>
          <p:cNvPicPr>
            <a:picLocks noChangeAspect="1"/>
          </p:cNvPicPr>
          <p:nvPr/>
        </p:nvPicPr>
        <p:blipFill>
          <a:blip r:embed="rId3"/>
          <a:stretch>
            <a:fillRect/>
          </a:stretch>
        </p:blipFill>
        <p:spPr>
          <a:xfrm>
            <a:off x="4154416" y="6288296"/>
            <a:ext cx="798004" cy="483761"/>
          </a:xfrm>
          <a:prstGeom prst="rect">
            <a:avLst/>
          </a:prstGeom>
        </p:spPr>
      </p:pic>
      <p:pic>
        <p:nvPicPr>
          <p:cNvPr id="7" name="Picture 6" descr="A close up of a red apple&#10;&#10;Description automatically generated">
            <a:extLst>
              <a:ext uri="{FF2B5EF4-FFF2-40B4-BE49-F238E27FC236}">
                <a16:creationId xmlns:a16="http://schemas.microsoft.com/office/drawing/2014/main" id="{5A89FDBC-E750-7F26-9D88-E2B02C5F382E}"/>
              </a:ext>
            </a:extLst>
          </p:cNvPr>
          <p:cNvPicPr>
            <a:picLocks noChangeAspect="1"/>
          </p:cNvPicPr>
          <p:nvPr/>
        </p:nvPicPr>
        <p:blipFill>
          <a:blip r:embed="rId4"/>
          <a:stretch>
            <a:fillRect/>
          </a:stretch>
        </p:blipFill>
        <p:spPr>
          <a:xfrm>
            <a:off x="2209801" y="6218261"/>
            <a:ext cx="558803" cy="595810"/>
          </a:xfrm>
          <a:prstGeom prst="rect">
            <a:avLst/>
          </a:prstGeom>
        </p:spPr>
      </p:pic>
    </p:spTree>
    <p:extLst>
      <p:ext uri="{BB962C8B-B14F-4D97-AF65-F5344CB8AC3E}">
        <p14:creationId xmlns:p14="http://schemas.microsoft.com/office/powerpoint/2010/main" val="11415698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22437-771B-A33C-B339-0CDB8070B065}"/>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9BD611B2-3565-300D-06CC-43D628561826}"/>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D410F76A-4C9E-1CF5-4F99-88912DC78F52}"/>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CD4C3C74-1F95-F6DE-1430-03E2BC2A93BE}"/>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SILOS ARE EXPENSIVE</a:t>
            </a:r>
          </a:p>
          <a:p>
            <a:endParaRPr lang="en-US"/>
          </a:p>
        </p:txBody>
      </p:sp>
    </p:spTree>
    <p:extLst>
      <p:ext uri="{BB962C8B-B14F-4D97-AF65-F5344CB8AC3E}">
        <p14:creationId xmlns:p14="http://schemas.microsoft.com/office/powerpoint/2010/main" val="12182380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5471-1765-B456-7D30-075043C74704}"/>
              </a:ext>
            </a:extLst>
          </p:cNvPr>
          <p:cNvSpPr>
            <a:spLocks noGrp="1"/>
          </p:cNvSpPr>
          <p:nvPr>
            <p:ph type="title"/>
          </p:nvPr>
        </p:nvSpPr>
        <p:spPr/>
        <p:txBody>
          <a:bodyPr/>
          <a:lstStyle/>
          <a:p>
            <a:r>
              <a:rPr lang="en-US"/>
              <a:t>Quality</a:t>
            </a:r>
          </a:p>
        </p:txBody>
      </p:sp>
      <p:sp>
        <p:nvSpPr>
          <p:cNvPr id="3" name="Content Placeholder 2">
            <a:extLst>
              <a:ext uri="{FF2B5EF4-FFF2-40B4-BE49-F238E27FC236}">
                <a16:creationId xmlns:a16="http://schemas.microsoft.com/office/drawing/2014/main" id="{53EDAC44-EA42-53A0-BC13-E0D3B9E6C772}"/>
              </a:ext>
            </a:extLst>
          </p:cNvPr>
          <p:cNvSpPr>
            <a:spLocks noGrp="1"/>
          </p:cNvSpPr>
          <p:nvPr>
            <p:ph idx="1"/>
          </p:nvPr>
        </p:nvSpPr>
        <p:spPr/>
        <p:txBody>
          <a:bodyPr/>
          <a:lstStyle/>
          <a:p>
            <a:r>
              <a:rPr lang="en-US"/>
              <a:t>In BFO, instances of Quality are said to manifest in full whenever they manifest at all</a:t>
            </a:r>
          </a:p>
          <a:p>
            <a:endParaRPr lang="en-US"/>
          </a:p>
          <a:p>
            <a:r>
              <a:rPr lang="en-US"/>
              <a:t>For example, when an apple bears a redness quality, there is nothing more to that quality than the redness</a:t>
            </a:r>
          </a:p>
          <a:p>
            <a:endParaRPr lang="en-US"/>
          </a:p>
          <a:p>
            <a:r>
              <a:rPr lang="en-US"/>
              <a:t>Similarly, the shape of the smile on your face is there for the world to see whenever it is there at all; there is nothing more to the shape than </a:t>
            </a:r>
            <a:br>
              <a:rPr lang="en-US"/>
            </a:br>
            <a:r>
              <a:rPr lang="en-US"/>
              <a:t>what is presented on your face</a:t>
            </a:r>
          </a:p>
        </p:txBody>
      </p:sp>
    </p:spTree>
    <p:extLst>
      <p:ext uri="{BB962C8B-B14F-4D97-AF65-F5344CB8AC3E}">
        <p14:creationId xmlns:p14="http://schemas.microsoft.com/office/powerpoint/2010/main" val="13478950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20932-6D9E-DC43-32E8-3DC6F8CF5C75}"/>
              </a:ext>
            </a:extLst>
          </p:cNvPr>
          <p:cNvSpPr>
            <a:spLocks noGrp="1"/>
          </p:cNvSpPr>
          <p:nvPr>
            <p:ph type="title"/>
          </p:nvPr>
        </p:nvSpPr>
        <p:spPr/>
        <p:txBody>
          <a:bodyPr/>
          <a:lstStyle/>
          <a:p>
            <a:r>
              <a:rPr lang="en-US"/>
              <a:t>Subclasses of Quality</a:t>
            </a:r>
          </a:p>
        </p:txBody>
      </p:sp>
      <p:sp>
        <p:nvSpPr>
          <p:cNvPr id="3" name="Content Placeholder 2">
            <a:extLst>
              <a:ext uri="{FF2B5EF4-FFF2-40B4-BE49-F238E27FC236}">
                <a16:creationId xmlns:a16="http://schemas.microsoft.com/office/drawing/2014/main" id="{6FFF4434-B159-83BC-86DB-692C80E278D2}"/>
              </a:ext>
            </a:extLst>
          </p:cNvPr>
          <p:cNvSpPr>
            <a:spLocks noGrp="1"/>
          </p:cNvSpPr>
          <p:nvPr>
            <p:ph idx="1"/>
          </p:nvPr>
        </p:nvSpPr>
        <p:spPr/>
        <p:txBody>
          <a:bodyPr/>
          <a:lstStyle/>
          <a:p>
            <a:r>
              <a:rPr lang="en-US"/>
              <a:t>That said, your various qualities and mine may be instances of the same subclass of the class Quality</a:t>
            </a:r>
          </a:p>
          <a:p>
            <a:endParaRPr lang="en-US"/>
          </a:p>
          <a:p>
            <a:pPr marL="0" indent="0">
              <a:buNone/>
            </a:pPr>
            <a:endParaRPr lang="en-US"/>
          </a:p>
          <a:p>
            <a:endParaRPr lang="en-US"/>
          </a:p>
        </p:txBody>
      </p:sp>
      <p:grpSp>
        <p:nvGrpSpPr>
          <p:cNvPr id="6" name="Group 5">
            <a:extLst>
              <a:ext uri="{FF2B5EF4-FFF2-40B4-BE49-F238E27FC236}">
                <a16:creationId xmlns:a16="http://schemas.microsoft.com/office/drawing/2014/main" id="{D1D16455-A7BD-D083-96B2-674A8293A08D}"/>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67294EA7-6C01-CDBF-564C-96BA53E99B5D}"/>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89021A5E-830E-2F45-D19B-62B4D31DB2BD}"/>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67EB2B0D-2F1E-6FC6-613B-2D9FB3C1394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24BB4852-B653-5A43-95E9-D5C8706A6A78}"/>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C26879D5-A69F-520D-1896-1F3D44447E82}"/>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AEB9F69D-691E-E0BD-517B-6E5D4B5E9890}"/>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spTree>
    <p:extLst>
      <p:ext uri="{BB962C8B-B14F-4D97-AF65-F5344CB8AC3E}">
        <p14:creationId xmlns:p14="http://schemas.microsoft.com/office/powerpoint/2010/main" val="12051704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D2ADC-6E6C-0E6A-5FD8-465E76515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A22D4-773B-D2D2-F3B1-5F2DEED3E1B8}"/>
              </a:ext>
            </a:extLst>
          </p:cNvPr>
          <p:cNvSpPr>
            <a:spLocks noGrp="1"/>
          </p:cNvSpPr>
          <p:nvPr>
            <p:ph type="title"/>
          </p:nvPr>
        </p:nvSpPr>
        <p:spPr/>
        <p:txBody>
          <a:bodyPr/>
          <a:lstStyle/>
          <a:p>
            <a:r>
              <a:rPr lang="en-US"/>
              <a:t>Subclasses of Quality</a:t>
            </a:r>
          </a:p>
        </p:txBody>
      </p:sp>
      <p:sp>
        <p:nvSpPr>
          <p:cNvPr id="3" name="Content Placeholder 2">
            <a:extLst>
              <a:ext uri="{FF2B5EF4-FFF2-40B4-BE49-F238E27FC236}">
                <a16:creationId xmlns:a16="http://schemas.microsoft.com/office/drawing/2014/main" id="{E680F64B-16D8-419D-8334-2888D5573717}"/>
              </a:ext>
            </a:extLst>
          </p:cNvPr>
          <p:cNvSpPr>
            <a:spLocks noGrp="1"/>
          </p:cNvSpPr>
          <p:nvPr>
            <p:ph idx="1"/>
          </p:nvPr>
        </p:nvSpPr>
        <p:spPr/>
        <p:txBody>
          <a:bodyPr/>
          <a:lstStyle/>
          <a:p>
            <a:r>
              <a:rPr lang="en-US"/>
              <a:t>That said, your various qualities and mine may be instances of the same subclass of the class Quality</a:t>
            </a:r>
          </a:p>
          <a:p>
            <a:endParaRPr lang="en-US"/>
          </a:p>
          <a:p>
            <a:pPr marL="0" indent="0">
              <a:buNone/>
            </a:pPr>
            <a:endParaRPr lang="en-US"/>
          </a:p>
          <a:p>
            <a:endParaRPr lang="en-US"/>
          </a:p>
        </p:txBody>
      </p:sp>
      <p:grpSp>
        <p:nvGrpSpPr>
          <p:cNvPr id="6" name="Group 5">
            <a:extLst>
              <a:ext uri="{FF2B5EF4-FFF2-40B4-BE49-F238E27FC236}">
                <a16:creationId xmlns:a16="http://schemas.microsoft.com/office/drawing/2014/main" id="{0D14E077-26C5-3B32-C262-CDDA8F8A8E5D}"/>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2C589F4F-CDA0-1505-B9B6-F368D030859E}"/>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1842217E-1FAC-825F-4185-BDA5D026873D}"/>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4E44EBB2-7F48-EA53-658D-4687E3CB1F0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A132A60-02FE-E6AC-6228-5EF26A9CCC3D}"/>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0782DF47-88A5-7BAE-11BA-6BFC2D1977B5}"/>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BF67C75B-47E0-9F2E-B239-1D90B1BBABA5}"/>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F98A6D55-59B8-AD90-150C-39F0B432C4A1}"/>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1F774598-8896-D7F6-5ED0-414E60BF6DF4}"/>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5AA68690-A5BA-F8AD-F5FA-1B28538E7E90}"/>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2127A9AF-E322-E048-9ACA-A57C10E5FA7A}"/>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579C2396-A74E-1CA2-EA2E-9AB191C5F42A}"/>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6930601F-9C9C-F0CB-F2EF-811C1111D7C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D82F6644-DBBD-C17C-5F6B-ABF75C18CD47}"/>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6CA64C34-967B-FB91-A289-BF1D74B8C9B8}"/>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A2ACC1C0-ABE6-9AB1-B9E5-C2CD377D99BD}"/>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3617F47F-5CBB-4E47-9621-A2916AAB44E9}"/>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EFEBBE9-0540-07EE-B286-52445790A788}"/>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9D0C7DD-43C4-AD0E-3AF3-1ACAC76DAB6F}"/>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675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B3F03-366B-6C8F-3BC8-752027B80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8179D-FEF9-3018-9E2F-480FF96F5A91}"/>
              </a:ext>
            </a:extLst>
          </p:cNvPr>
          <p:cNvSpPr>
            <a:spLocks noGrp="1"/>
          </p:cNvSpPr>
          <p:nvPr>
            <p:ph type="title"/>
          </p:nvPr>
        </p:nvSpPr>
        <p:spPr/>
        <p:txBody>
          <a:bodyPr/>
          <a:lstStyle/>
          <a:p>
            <a:r>
              <a:rPr lang="en-US"/>
              <a:t>Subclasses of Quality</a:t>
            </a:r>
          </a:p>
        </p:txBody>
      </p:sp>
      <p:sp>
        <p:nvSpPr>
          <p:cNvPr id="3" name="Content Placeholder 2">
            <a:extLst>
              <a:ext uri="{FF2B5EF4-FFF2-40B4-BE49-F238E27FC236}">
                <a16:creationId xmlns:a16="http://schemas.microsoft.com/office/drawing/2014/main" id="{ABE68741-C868-BD84-B6DF-ABCF1C37D6ED}"/>
              </a:ext>
            </a:extLst>
          </p:cNvPr>
          <p:cNvSpPr>
            <a:spLocks noGrp="1"/>
          </p:cNvSpPr>
          <p:nvPr>
            <p:ph idx="1"/>
          </p:nvPr>
        </p:nvSpPr>
        <p:spPr/>
        <p:txBody>
          <a:bodyPr/>
          <a:lstStyle/>
          <a:p>
            <a:r>
              <a:rPr lang="en-US"/>
              <a:t>That said, your various qualities and mine may be instances of the same subclass of the class Quality</a:t>
            </a:r>
          </a:p>
          <a:p>
            <a:endParaRPr lang="en-US"/>
          </a:p>
          <a:p>
            <a:pPr marL="0" indent="0">
              <a:buNone/>
            </a:pPr>
            <a:endParaRPr lang="en-US"/>
          </a:p>
          <a:p>
            <a:endParaRPr lang="en-US"/>
          </a:p>
        </p:txBody>
      </p:sp>
      <p:grpSp>
        <p:nvGrpSpPr>
          <p:cNvPr id="6" name="Group 5">
            <a:extLst>
              <a:ext uri="{FF2B5EF4-FFF2-40B4-BE49-F238E27FC236}">
                <a16:creationId xmlns:a16="http://schemas.microsoft.com/office/drawing/2014/main" id="{089993CA-DAA5-783E-E17E-3B9AC33FB247}"/>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028725C9-50E0-248C-BD5A-86366F052332}"/>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DDC61791-FB84-70A3-4B87-1B5ECEC51D7E}"/>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D6CCD35C-8A5F-F62B-B9B4-C32B81F8CCD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A7D4B3F-FEE7-00C2-C455-BD9C7D7C80EA}"/>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43FE7ABB-8A81-EB29-63F3-ACE2CBBEFBE2}"/>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F99E0750-FC18-410F-0D34-9F7C0D2F0A3E}"/>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0F69D000-432F-2803-43C5-222B7C862788}"/>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1A512B57-13CF-998D-1F7F-78CCE910C6D9}"/>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E38FB153-8CE2-A664-07AC-13634350FC2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84317419-CFE5-5F96-845E-B17AEB8C287D}"/>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6475BFCC-AB71-56B6-6699-3B4E9E75E296}"/>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70B6E31C-E79F-6505-6AD2-E1191140A5ED}"/>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1DCEC81D-9015-D5A4-1A8E-7DEA474A5CEE}"/>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CBD0926D-DDAF-0DCA-5B10-AA8FFE9FB79A}"/>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44300ACC-856A-2150-7EB6-8CEA9C419F8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28201DC7-B910-25D3-62C0-40C415AB1D4F}"/>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5BE225E-FAA0-38C5-673B-5FCEB1FFBD06}"/>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C5BD1C3-A170-99A6-C075-66A581D62612}"/>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BDFD82CC-AC35-87F1-E061-7BB4F163937C}"/>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36" name="Line 9">
            <a:extLst>
              <a:ext uri="{FF2B5EF4-FFF2-40B4-BE49-F238E27FC236}">
                <a16:creationId xmlns:a16="http://schemas.microsoft.com/office/drawing/2014/main" id="{D3A7563B-D5EE-613E-C291-96F25D3DA376}"/>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94F28A7C-38E5-9991-2523-5C2EBD8ECB48}"/>
              </a:ext>
            </a:extLst>
          </p:cNvPr>
          <p:cNvPicPr>
            <a:picLocks noChangeAspect="1"/>
          </p:cNvPicPr>
          <p:nvPr/>
        </p:nvPicPr>
        <p:blipFill>
          <a:blip r:embed="rId2"/>
          <a:stretch>
            <a:fillRect/>
          </a:stretch>
        </p:blipFill>
        <p:spPr>
          <a:xfrm>
            <a:off x="10038711" y="5296024"/>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1A275455-9136-FD49-B197-962F50967612}"/>
              </a:ext>
            </a:extLst>
          </p:cNvPr>
          <p:cNvPicPr>
            <a:picLocks noChangeAspect="1"/>
          </p:cNvPicPr>
          <p:nvPr/>
        </p:nvPicPr>
        <p:blipFill>
          <a:blip r:embed="rId3"/>
          <a:stretch>
            <a:fillRect/>
          </a:stretch>
        </p:blipFill>
        <p:spPr>
          <a:xfrm>
            <a:off x="9982214" y="2964739"/>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36EDC49C-5887-0DA7-2173-09E052AE86B4}"/>
              </a:ext>
            </a:extLst>
          </p:cNvPr>
          <p:cNvPicPr>
            <a:picLocks noChangeAspect="1"/>
          </p:cNvPicPr>
          <p:nvPr/>
        </p:nvPicPr>
        <p:blipFill>
          <a:blip r:embed="rId4"/>
          <a:stretch>
            <a:fillRect/>
          </a:stretch>
        </p:blipFill>
        <p:spPr>
          <a:xfrm>
            <a:off x="9982214" y="4106692"/>
            <a:ext cx="797424" cy="924672"/>
          </a:xfrm>
          <a:prstGeom prst="rect">
            <a:avLst/>
          </a:prstGeom>
        </p:spPr>
      </p:pic>
      <p:sp>
        <p:nvSpPr>
          <p:cNvPr id="39" name="TextBox 38">
            <a:extLst>
              <a:ext uri="{FF2B5EF4-FFF2-40B4-BE49-F238E27FC236}">
                <a16:creationId xmlns:a16="http://schemas.microsoft.com/office/drawing/2014/main" id="{E497E86D-B742-53AD-3D53-28BD9C55429E}"/>
              </a:ext>
            </a:extLst>
          </p:cNvPr>
          <p:cNvSpPr txBox="1"/>
          <p:nvPr/>
        </p:nvSpPr>
        <p:spPr>
          <a:xfrm>
            <a:off x="5405645" y="2365703"/>
            <a:ext cx="11432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TYPE</a:t>
            </a:r>
          </a:p>
        </p:txBody>
      </p:sp>
      <p:sp>
        <p:nvSpPr>
          <p:cNvPr id="40" name="TextBox 39">
            <a:extLst>
              <a:ext uri="{FF2B5EF4-FFF2-40B4-BE49-F238E27FC236}">
                <a16:creationId xmlns:a16="http://schemas.microsoft.com/office/drawing/2014/main" id="{0E1AA7A1-6BCA-299E-9E27-B03BA7D175CF}"/>
              </a:ext>
            </a:extLst>
          </p:cNvPr>
          <p:cNvSpPr txBox="1"/>
          <p:nvPr/>
        </p:nvSpPr>
        <p:spPr>
          <a:xfrm>
            <a:off x="9851785" y="2371879"/>
            <a:ext cx="20703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INSTANCE</a:t>
            </a:r>
          </a:p>
        </p:txBody>
      </p:sp>
    </p:spTree>
    <p:extLst>
      <p:ext uri="{BB962C8B-B14F-4D97-AF65-F5344CB8AC3E}">
        <p14:creationId xmlns:p14="http://schemas.microsoft.com/office/powerpoint/2010/main" val="6332923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5EDDE-7535-8723-559E-EE1310D11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AF324-64D4-5CD7-2C25-CBE2D886BCBC}"/>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2AD6F701-C029-C547-8B33-6CEA8B23B615}"/>
              </a:ext>
            </a:extLst>
          </p:cNvPr>
          <p:cNvSpPr>
            <a:spLocks noGrp="1"/>
          </p:cNvSpPr>
          <p:nvPr>
            <p:ph idx="1"/>
          </p:nvPr>
        </p:nvSpPr>
        <p:spPr/>
        <p:txBody>
          <a:bodyPr/>
          <a:lstStyle/>
          <a:p>
            <a:r>
              <a:rPr lang="en-US"/>
              <a:t>Certain instances of Quality may fall under different specializations of subclasses of Quality</a:t>
            </a:r>
          </a:p>
          <a:p>
            <a:pPr marL="0" indent="0">
              <a:buNone/>
            </a:pPr>
            <a:endParaRPr lang="en-US"/>
          </a:p>
          <a:p>
            <a:endParaRPr lang="en-US"/>
          </a:p>
        </p:txBody>
      </p:sp>
      <p:grpSp>
        <p:nvGrpSpPr>
          <p:cNvPr id="6" name="Group 5">
            <a:extLst>
              <a:ext uri="{FF2B5EF4-FFF2-40B4-BE49-F238E27FC236}">
                <a16:creationId xmlns:a16="http://schemas.microsoft.com/office/drawing/2014/main" id="{855AB48F-EF6B-4267-A65F-5411FC87BD21}"/>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55C90336-DE7F-AA8D-ACCA-C7609E790D1F}"/>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89541234-24AF-7D49-8077-BD399F6A67A4}"/>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4D29948E-0146-9ACF-17D9-CEC58C3BA492}"/>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199C66CE-A77D-722E-9493-D74347CC0528}"/>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E2386775-1F03-DD78-4FC2-A5EF7C6D2944}"/>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125951E0-DD5F-B785-3E2C-0B51D3840640}"/>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98C2B2AD-3250-AD71-3FE8-B87DD4C3BC57}"/>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8C8EBAB6-9E47-CCAA-DFFD-507F56F37B6A}"/>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ACF262D2-A557-A98C-4912-5CB9E852E85D}"/>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BFBEA9F9-2C16-C213-D8F6-107AE4FCD4EF}"/>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666DD534-9AF6-84BE-A3FA-18D041193028}"/>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B1CB2054-EC77-CD69-9060-3DB4EBE0033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5512E279-4582-F8FB-B103-4C4BA0722FEB}"/>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F7716662-FAC5-CF1B-56AB-D8D269017C67}"/>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383F2D44-6AC0-7A04-36B2-5A18DDABE2DF}"/>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AC0170ED-8E3A-4147-93C1-B48C64302606}"/>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5E443A2-0541-745B-1053-58CD4BE2D6ED}"/>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1EE745D-21DE-AE57-118C-F77CFF6F8C71}"/>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BEDD4395-0D04-C1E6-A89C-5123CC3AC028}"/>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36" name="Line 9">
            <a:extLst>
              <a:ext uri="{FF2B5EF4-FFF2-40B4-BE49-F238E27FC236}">
                <a16:creationId xmlns:a16="http://schemas.microsoft.com/office/drawing/2014/main" id="{F45F54DD-C512-4804-7E6D-222850C28402}"/>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5A6E4E66-78F3-FA4E-983D-61A73C2A7E47}"/>
              </a:ext>
            </a:extLst>
          </p:cNvPr>
          <p:cNvPicPr>
            <a:picLocks noChangeAspect="1"/>
          </p:cNvPicPr>
          <p:nvPr/>
        </p:nvPicPr>
        <p:blipFill>
          <a:blip r:embed="rId2"/>
          <a:stretch>
            <a:fillRect/>
          </a:stretch>
        </p:blipFill>
        <p:spPr>
          <a:xfrm>
            <a:off x="10038711" y="5296024"/>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850DE58C-48D4-BA3B-606D-A83B32E60927}"/>
              </a:ext>
            </a:extLst>
          </p:cNvPr>
          <p:cNvPicPr>
            <a:picLocks noChangeAspect="1"/>
          </p:cNvPicPr>
          <p:nvPr/>
        </p:nvPicPr>
        <p:blipFill>
          <a:blip r:embed="rId3"/>
          <a:stretch>
            <a:fillRect/>
          </a:stretch>
        </p:blipFill>
        <p:spPr>
          <a:xfrm>
            <a:off x="9982214" y="2964739"/>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8BC6E08B-224D-E0D3-8E77-F2F25418BE5E}"/>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860539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F1641-5E2D-4806-AFC3-A0C7E3D43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79052-6277-8A28-706E-517EFA264BCE}"/>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E1FAACDD-9DB3-73C8-890D-53097360EF32}"/>
              </a:ext>
            </a:extLst>
          </p:cNvPr>
          <p:cNvSpPr>
            <a:spLocks noGrp="1"/>
          </p:cNvSpPr>
          <p:nvPr>
            <p:ph idx="1"/>
          </p:nvPr>
        </p:nvSpPr>
        <p:spPr/>
        <p:txBody>
          <a:bodyPr/>
          <a:lstStyle/>
          <a:p>
            <a:r>
              <a:rPr lang="en-US"/>
              <a:t>Certain instances of Quality may fall under different specializations of subclasses of Quality</a:t>
            </a:r>
          </a:p>
          <a:p>
            <a:pPr marL="0" indent="0">
              <a:buNone/>
            </a:pPr>
            <a:endParaRPr lang="en-US"/>
          </a:p>
          <a:p>
            <a:endParaRPr lang="en-US"/>
          </a:p>
        </p:txBody>
      </p:sp>
      <p:grpSp>
        <p:nvGrpSpPr>
          <p:cNvPr id="6" name="Group 5">
            <a:extLst>
              <a:ext uri="{FF2B5EF4-FFF2-40B4-BE49-F238E27FC236}">
                <a16:creationId xmlns:a16="http://schemas.microsoft.com/office/drawing/2014/main" id="{8366A01C-3BD5-FD75-84E9-CAE4AFC7DE30}"/>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0C4CBB39-E2E3-9EEE-4C83-59846444A857}"/>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EC8EFEE-B5F3-A8FC-6379-973BBE953546}"/>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E90C5C30-E1E5-C53A-C2D4-974830D75E01}"/>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F8036A75-C4AE-B52C-0AA1-E0E9E2B98A34}"/>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94D5DDC6-4E44-00D4-9F49-6D9E89C55915}"/>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5B338779-7A19-2B34-3DF8-1946B7B166B9}"/>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7F3AD203-1947-0367-A002-C86D81BD9505}"/>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CBAECC6A-E6C2-3260-2BEF-87C0B28AC371}"/>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AB301A96-4EF0-D0A3-5F3F-94E44DCCD320}"/>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8F77EF49-2164-1369-3A79-EC48542EFF60}"/>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35116A05-B90C-9CE5-4F1F-E6F37104D97C}"/>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C8EFC028-B16F-22B1-AFE5-E2A6CBF25489}"/>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ADE3910D-004E-07AE-3F92-0915B2BBF0D5}"/>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A463D7E7-48CA-A1FE-D693-ED761A073DB5}"/>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7973FAA4-6239-68B4-D19D-4717D0205CE5}"/>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AECFB5A7-D741-3388-8555-44A1D3B0C3E4}"/>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9675CDB-A999-D765-D915-62CE16B00E65}"/>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FB138BA-8ED8-A7D1-5F4E-A4D5A6A51E42}"/>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88ED0454-E22B-7AE8-0B0F-45FC25F4800B}"/>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A4882CBA-9014-2581-8C68-8D3CB07C7F97}"/>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0366BBFD-B51F-3C6A-2B3E-FE866FD30D4E}"/>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64876966-553E-41D5-0974-71CAA396E924}"/>
              </a:ext>
            </a:extLst>
          </p:cNvPr>
          <p:cNvPicPr>
            <a:picLocks noChangeAspect="1"/>
          </p:cNvPicPr>
          <p:nvPr/>
        </p:nvPicPr>
        <p:blipFill>
          <a:blip r:embed="rId3"/>
          <a:stretch>
            <a:fillRect/>
          </a:stretch>
        </p:blipFill>
        <p:spPr>
          <a:xfrm>
            <a:off x="9982214" y="2964739"/>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EE34B46D-0ED0-B380-1F17-920B5B2A83F9}"/>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29946887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1BE82-FDAB-C180-85DF-BAE024B825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7D259-B698-5875-06A1-37A30E6C411A}"/>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776E4F5D-EA7A-219E-F3A6-8D07C998CB40}"/>
              </a:ext>
            </a:extLst>
          </p:cNvPr>
          <p:cNvSpPr>
            <a:spLocks noGrp="1"/>
          </p:cNvSpPr>
          <p:nvPr>
            <p:ph idx="1"/>
          </p:nvPr>
        </p:nvSpPr>
        <p:spPr/>
        <p:txBody>
          <a:bodyPr/>
          <a:lstStyle/>
          <a:p>
            <a:r>
              <a:rPr lang="en-US"/>
              <a:t>Certain instances of Quality may fall under different specializations of subclasses of Quality</a:t>
            </a:r>
          </a:p>
          <a:p>
            <a:pPr marL="0" indent="0">
              <a:buNone/>
            </a:pPr>
            <a:endParaRPr lang="en-US"/>
          </a:p>
          <a:p>
            <a:endParaRPr lang="en-US"/>
          </a:p>
        </p:txBody>
      </p:sp>
      <p:grpSp>
        <p:nvGrpSpPr>
          <p:cNvPr id="6" name="Group 5">
            <a:extLst>
              <a:ext uri="{FF2B5EF4-FFF2-40B4-BE49-F238E27FC236}">
                <a16:creationId xmlns:a16="http://schemas.microsoft.com/office/drawing/2014/main" id="{121E8AFD-E04E-0EC2-07C5-2D04CB9ADB07}"/>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136F568D-828F-ECE4-9878-331F9001D928}"/>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9CE2539B-9480-AB66-5E25-1E091B8E3A16}"/>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CBF0EF4B-BC71-35B4-6B90-1C159D2B4483}"/>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3C9FE957-EBF2-46D2-E7B8-1B4B90BB6632}"/>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0DD11311-02C5-F06F-C7BD-5372235D32C4}"/>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F0329185-DBE5-20FC-430D-050BD8613163}"/>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CF99F67C-343B-B45F-38C9-3ABD0DBFC1D6}"/>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23C15B16-D5F0-39A3-D9CD-FC320CECF154}"/>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6CE6FE6A-9C46-425D-84AE-E4F4B243FDC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D8081DB2-140A-45CD-E9E4-1487000BE2B9}"/>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57B3FA36-2C1B-A8AD-3C52-4CDEA03E1F3E}"/>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ABABADF1-B923-8301-B58A-E2651A8C3EC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F85C19CE-C5D4-110F-7077-2F9A158C2350}"/>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698CFBF0-8768-AF1D-6BD9-4C92261AE44E}"/>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5213BB19-0EF8-988A-52E1-53DF38A671B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BCFDF5DD-4E55-F7D3-01E7-8AD2E90F15CB}"/>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C1FC1E9-6D28-BF49-905B-AB8EE37F4766}"/>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8E64671-D4D3-C884-FEEB-8036B0D7F958}"/>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E6E22D7A-E135-CB4F-BCB3-A880A12FB2D5}"/>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0E29E68F-A513-ACD3-AC42-9D442EA2373A}"/>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64852562-EE10-F67B-A369-2352873A11E5}"/>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4C393FBB-CA90-424D-4FB0-8BC4A2A960FD}"/>
              </a:ext>
            </a:extLst>
          </p:cNvPr>
          <p:cNvPicPr>
            <a:picLocks noChangeAspect="1"/>
          </p:cNvPicPr>
          <p:nvPr/>
        </p:nvPicPr>
        <p:blipFill>
          <a:blip r:embed="rId3"/>
          <a:stretch>
            <a:fillRect/>
          </a:stretch>
        </p:blipFill>
        <p:spPr>
          <a:xfrm>
            <a:off x="9963132" y="5349113"/>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CC4439FF-3B24-07D1-0140-06E18215EEF8}"/>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3697261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92928-0975-05C2-D252-DE875973E6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F2B4D-C874-D4E4-119F-FEEEC42AF1C5}"/>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CC439D87-CDCB-C289-A0D9-E3D813C1D594}"/>
              </a:ext>
            </a:extLst>
          </p:cNvPr>
          <p:cNvSpPr>
            <a:spLocks noGrp="1"/>
          </p:cNvSpPr>
          <p:nvPr>
            <p:ph idx="1"/>
          </p:nvPr>
        </p:nvSpPr>
        <p:spPr/>
        <p:txBody>
          <a:bodyPr/>
          <a:lstStyle/>
          <a:p>
            <a:r>
              <a:rPr lang="en-US"/>
              <a:t>We call the subclasses of Quality that remain the same throughout </a:t>
            </a:r>
            <a:r>
              <a:rPr lang="en-US" b="1">
                <a:solidFill>
                  <a:schemeClr val="accent6"/>
                </a:solidFill>
              </a:rPr>
              <a:t>determinibles</a:t>
            </a:r>
            <a:r>
              <a:rPr lang="en-US"/>
              <a:t> and those specializations that change </a:t>
            </a:r>
            <a:r>
              <a:rPr lang="en-US" b="1">
                <a:solidFill>
                  <a:schemeClr val="accent6"/>
                </a:solidFill>
              </a:rPr>
              <a:t>determinates</a:t>
            </a:r>
          </a:p>
          <a:p>
            <a:pPr marL="0" indent="0">
              <a:buNone/>
            </a:pPr>
            <a:endParaRPr lang="en-US"/>
          </a:p>
          <a:p>
            <a:endParaRPr lang="en-US"/>
          </a:p>
        </p:txBody>
      </p:sp>
      <p:grpSp>
        <p:nvGrpSpPr>
          <p:cNvPr id="6" name="Group 5">
            <a:extLst>
              <a:ext uri="{FF2B5EF4-FFF2-40B4-BE49-F238E27FC236}">
                <a16:creationId xmlns:a16="http://schemas.microsoft.com/office/drawing/2014/main" id="{5AACF9B3-01E9-22D5-334F-746A63197F3E}"/>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57233AE0-AA56-587B-8DC5-9A0F1BE914AD}"/>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1CAC0E01-6EC5-0E36-70FD-E290982ECA0F}"/>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BF1CD7BB-39B5-266D-A6B3-7DE9CF1A97B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FF959882-D963-6C73-00BB-E5F59D84C920}"/>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3F4AD1B8-590E-965C-4777-55A935FD4466}"/>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2592590E-3675-A460-5E31-96BC0B38AB68}"/>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9A603384-DF2E-C09E-A3BB-0FBCAA499829}"/>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F4BEA50C-C73B-6DA3-C282-FCA4527331A9}"/>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7CB18243-D738-4D6D-EE9D-4585C42C156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2BB569D8-34DE-0BAC-E466-B6621B793C8E}"/>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16D6BFA7-DBE1-2195-C312-DBD1991816F3}"/>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920C2D0B-9B6F-4F57-5A67-69A960A4DBD2}"/>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6F04D8F2-AA07-5937-6312-15C767BCAA9F}"/>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3484777E-2F18-5957-89CB-532F08EE35E2}"/>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8A809209-9CE0-4BCA-FB10-7FB3E546DD18}"/>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2B8B841C-1147-7716-26B1-E02D18B07AFD}"/>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E6B5E2A-9BD4-4D7D-E1F9-C3765BF75AE0}"/>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A300CC1-292F-4586-B5BC-4EA1EFABC15F}"/>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8956B087-EBC3-862C-2411-EB9620B66BC9}"/>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8BF6EB85-0762-453D-30D9-C069AB05D5F1}"/>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TextBox 36">
            <a:extLst>
              <a:ext uri="{FF2B5EF4-FFF2-40B4-BE49-F238E27FC236}">
                <a16:creationId xmlns:a16="http://schemas.microsoft.com/office/drawing/2014/main" id="{4A30270F-1912-F507-A6CC-75A33EEFB8E2}"/>
              </a:ext>
            </a:extLst>
          </p:cNvPr>
          <p:cNvSpPr txBox="1"/>
          <p:nvPr/>
        </p:nvSpPr>
        <p:spPr>
          <a:xfrm>
            <a:off x="2427956" y="3225942"/>
            <a:ext cx="32047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DETERMINIBLE</a:t>
            </a:r>
          </a:p>
        </p:txBody>
      </p:sp>
      <p:sp>
        <p:nvSpPr>
          <p:cNvPr id="38" name="TextBox 37">
            <a:extLst>
              <a:ext uri="{FF2B5EF4-FFF2-40B4-BE49-F238E27FC236}">
                <a16:creationId xmlns:a16="http://schemas.microsoft.com/office/drawing/2014/main" id="{8E88E301-FEB4-5CD6-1276-E27CEE61FD31}"/>
              </a:ext>
            </a:extLst>
          </p:cNvPr>
          <p:cNvSpPr txBox="1"/>
          <p:nvPr/>
        </p:nvSpPr>
        <p:spPr>
          <a:xfrm>
            <a:off x="6740008" y="6371058"/>
            <a:ext cx="297664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DETERMINATE</a:t>
            </a:r>
          </a:p>
        </p:txBody>
      </p:sp>
      <p:pic>
        <p:nvPicPr>
          <p:cNvPr id="21" name="Picture 20" descr="A person with a beard&#10;&#10;Description automatically generated">
            <a:extLst>
              <a:ext uri="{FF2B5EF4-FFF2-40B4-BE49-F238E27FC236}">
                <a16:creationId xmlns:a16="http://schemas.microsoft.com/office/drawing/2014/main" id="{A19824B3-312C-AEED-5EDA-042D16356698}"/>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59AE8F7F-EC13-D802-9C32-7BE26E121998}"/>
              </a:ext>
            </a:extLst>
          </p:cNvPr>
          <p:cNvPicPr>
            <a:picLocks noChangeAspect="1"/>
          </p:cNvPicPr>
          <p:nvPr/>
        </p:nvPicPr>
        <p:blipFill>
          <a:blip r:embed="rId3"/>
          <a:stretch>
            <a:fillRect/>
          </a:stretch>
        </p:blipFill>
        <p:spPr>
          <a:xfrm>
            <a:off x="9963132" y="5349113"/>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DB1C7CE1-E5F7-4AF1-C37F-0ECA3C347B29}"/>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2701854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9F163-6A50-2C25-AC95-9D2CF5D01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FB1C2-79CF-F7DC-DBCD-B0A342092C6F}"/>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E7D45B3E-1F8B-3FF7-C85B-778332A04702}"/>
              </a:ext>
            </a:extLst>
          </p:cNvPr>
          <p:cNvSpPr>
            <a:spLocks noGrp="1"/>
          </p:cNvSpPr>
          <p:nvPr>
            <p:ph idx="1"/>
          </p:nvPr>
        </p:nvSpPr>
        <p:spPr/>
        <p:txBody>
          <a:bodyPr/>
          <a:lstStyle/>
          <a:p>
            <a:r>
              <a:rPr lang="en-US"/>
              <a:t>Even with determinate change, however, at</a:t>
            </a:r>
            <a:r>
              <a:rPr lang="en-US" b="1">
                <a:solidFill>
                  <a:srgbClr val="FF0000"/>
                </a:solidFill>
              </a:rPr>
              <a:t> no point </a:t>
            </a:r>
            <a:r>
              <a:rPr lang="en-US"/>
              <a:t>does an instance of Quality migrate to a new bearer; rather, there are </a:t>
            </a:r>
            <a:r>
              <a:rPr lang="en-US" b="1">
                <a:solidFill>
                  <a:schemeClr val="accent6"/>
                </a:solidFill>
              </a:rPr>
              <a:t>distinct</a:t>
            </a:r>
            <a:r>
              <a:rPr lang="en-US"/>
              <a:t> </a:t>
            </a:r>
            <a:r>
              <a:rPr lang="en-US" b="1">
                <a:solidFill>
                  <a:schemeClr val="accent6"/>
                </a:solidFill>
              </a:rPr>
              <a:t>instances</a:t>
            </a:r>
          </a:p>
          <a:p>
            <a:pPr marL="0" indent="0">
              <a:buNone/>
            </a:pPr>
            <a:endParaRPr lang="en-US"/>
          </a:p>
          <a:p>
            <a:endParaRPr lang="en-US"/>
          </a:p>
        </p:txBody>
      </p:sp>
      <p:grpSp>
        <p:nvGrpSpPr>
          <p:cNvPr id="6" name="Group 5">
            <a:extLst>
              <a:ext uri="{FF2B5EF4-FFF2-40B4-BE49-F238E27FC236}">
                <a16:creationId xmlns:a16="http://schemas.microsoft.com/office/drawing/2014/main" id="{C760E5A3-4DBD-06EE-FD6C-3B19279E2027}"/>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67945191-60BF-F2AB-4C18-D69730F96DA9}"/>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3E3104B6-698F-A2AC-5B75-BBFF5F350E46}"/>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760726E9-67A9-DFA5-44C9-9CCE462E8B9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ECEC01A9-98BB-CDDF-7858-08AD3AEC0E21}"/>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17EA0929-82EF-40C8-92D3-E4A704F8E39E}"/>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4ECC56AA-A36B-139B-DB63-456F9A5D059B}"/>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BAE09B31-C56E-86A3-6955-E49F759B1A21}"/>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0B247DEE-0A61-DBB9-3C37-FAE5E30977DD}"/>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97C9F1D6-D7FB-809F-AE27-8983667B4ABE}"/>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70F5A156-E058-66E2-747B-3DBB3999B540}"/>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57596C4A-A6D6-B000-DF22-7AC295627821}"/>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B1CF7FA1-B8A0-AB0B-20BD-F0225E12E1DB}"/>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07AE99F0-513A-7CD0-2773-B4816F44787E}"/>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4C342BD9-5C19-56BA-90FE-7049DEBBF25B}"/>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8DE8F0F6-DD40-1E57-D3BF-20E4236E5DA7}"/>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035DED23-74C9-58C3-AF98-D42AF84D5D04}"/>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032D86C-3EA5-90D9-BBD3-94DF1BEF450C}"/>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A9E8841-3479-33AF-35F5-D4CDB6FA7EEB}"/>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DDA70178-A611-B975-EB9A-FE19EA2FF2BD}"/>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894A4B37-2A61-514A-D10E-C990FDCC95F1}"/>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TextBox 36">
            <a:extLst>
              <a:ext uri="{FF2B5EF4-FFF2-40B4-BE49-F238E27FC236}">
                <a16:creationId xmlns:a16="http://schemas.microsoft.com/office/drawing/2014/main" id="{910BCD56-4D13-4F28-771A-81A54E45BDBE}"/>
              </a:ext>
            </a:extLst>
          </p:cNvPr>
          <p:cNvSpPr txBox="1"/>
          <p:nvPr/>
        </p:nvSpPr>
        <p:spPr>
          <a:xfrm>
            <a:off x="2427956" y="3225942"/>
            <a:ext cx="32047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DETERMINIBLE</a:t>
            </a:r>
          </a:p>
        </p:txBody>
      </p:sp>
      <p:sp>
        <p:nvSpPr>
          <p:cNvPr id="38" name="TextBox 37">
            <a:extLst>
              <a:ext uri="{FF2B5EF4-FFF2-40B4-BE49-F238E27FC236}">
                <a16:creationId xmlns:a16="http://schemas.microsoft.com/office/drawing/2014/main" id="{EC6B1E09-345B-F828-940A-4238A424D61A}"/>
              </a:ext>
            </a:extLst>
          </p:cNvPr>
          <p:cNvSpPr txBox="1"/>
          <p:nvPr/>
        </p:nvSpPr>
        <p:spPr>
          <a:xfrm>
            <a:off x="6740008" y="6371058"/>
            <a:ext cx="297664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DETERMINATE</a:t>
            </a:r>
          </a:p>
        </p:txBody>
      </p:sp>
      <p:pic>
        <p:nvPicPr>
          <p:cNvPr id="21" name="Picture 20" descr="A person with a beard&#10;&#10;Description automatically generated">
            <a:extLst>
              <a:ext uri="{FF2B5EF4-FFF2-40B4-BE49-F238E27FC236}">
                <a16:creationId xmlns:a16="http://schemas.microsoft.com/office/drawing/2014/main" id="{A1610FFA-7E22-1AD6-3666-B084AF394849}"/>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68883BA0-CAC5-0CD7-32A4-F5AE85CFE216}"/>
              </a:ext>
            </a:extLst>
          </p:cNvPr>
          <p:cNvPicPr>
            <a:picLocks noChangeAspect="1"/>
          </p:cNvPicPr>
          <p:nvPr/>
        </p:nvPicPr>
        <p:blipFill>
          <a:blip r:embed="rId3"/>
          <a:stretch>
            <a:fillRect/>
          </a:stretch>
        </p:blipFill>
        <p:spPr>
          <a:xfrm>
            <a:off x="9963132" y="5349113"/>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624C6E01-0D1C-6A76-81D4-018E4486F6A7}"/>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700534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62A-63F1-F99F-8855-1E5CE7615767}"/>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A83E4C1D-70FD-57F3-259D-56BE26F15AF5}"/>
              </a:ext>
            </a:extLst>
          </p:cNvPr>
          <p:cNvSpPr>
            <a:spLocks noGrp="1"/>
          </p:cNvSpPr>
          <p:nvPr>
            <p:ph idx="1"/>
          </p:nvPr>
        </p:nvSpPr>
        <p:spPr>
          <a:xfrm>
            <a:off x="838200" y="1825624"/>
            <a:ext cx="10515600" cy="4867783"/>
          </a:xfrm>
        </p:spPr>
        <p:txBody>
          <a:bodyPr/>
          <a:lstStyle/>
          <a:p>
            <a:r>
              <a:rPr lang="en-US"/>
              <a:t>Traditionally, determinates exhibit some ordering relative to a given determinible</a:t>
            </a:r>
          </a:p>
          <a:p>
            <a:endParaRPr lang="en-US"/>
          </a:p>
          <a:p>
            <a:r>
              <a:rPr lang="en-US"/>
              <a:t>If P is a determinate of determible Q, then: </a:t>
            </a:r>
          </a:p>
          <a:p>
            <a:pPr lvl="1"/>
            <a:r>
              <a:rPr lang="en-US"/>
              <a:t>P is more specific than Q</a:t>
            </a:r>
          </a:p>
          <a:p>
            <a:pPr lvl="1"/>
            <a:r>
              <a:rPr lang="en-US"/>
              <a:t>There is a strict partial ordering of determination between P and Q</a:t>
            </a:r>
          </a:p>
          <a:p>
            <a:pPr lvl="1"/>
            <a:r>
              <a:rPr lang="en-US"/>
              <a:t>Neither P nor Q</a:t>
            </a:r>
            <a:r>
              <a:rPr lang="en-US" baseline="-25000"/>
              <a:t> </a:t>
            </a:r>
            <a:r>
              <a:rPr lang="en-US"/>
              <a:t> can causally exclude one another</a:t>
            </a:r>
          </a:p>
          <a:p>
            <a:pPr lvl="1"/>
            <a:r>
              <a:rPr lang="en-US"/>
              <a:t>Any two detereminates P</a:t>
            </a:r>
            <a:r>
              <a:rPr lang="en-US" baseline="-25000"/>
              <a:t>1</a:t>
            </a:r>
            <a:r>
              <a:rPr lang="en-US"/>
              <a:t> and P</a:t>
            </a:r>
            <a:r>
              <a:rPr lang="en-US" baseline="-25000"/>
              <a:t>2</a:t>
            </a:r>
            <a:r>
              <a:rPr lang="en-US"/>
              <a:t> of Q are comparable</a:t>
            </a:r>
          </a:p>
          <a:p>
            <a:endParaRPr lang="en-US"/>
          </a:p>
          <a:p>
            <a:r>
              <a:rPr lang="en-US"/>
              <a:t>Caveat: The preceding is not official BFO, but from observation</a:t>
            </a:r>
          </a:p>
        </p:txBody>
      </p:sp>
    </p:spTree>
    <p:extLst>
      <p:ext uri="{BB962C8B-B14F-4D97-AF65-F5344CB8AC3E}">
        <p14:creationId xmlns:p14="http://schemas.microsoft.com/office/powerpoint/2010/main" val="2898090697"/>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6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10608</TotalTime>
  <Words>10059</Words>
  <Application>Microsoft Macintosh PowerPoint</Application>
  <PresentationFormat>Widescreen</PresentationFormat>
  <Paragraphs>1785</Paragraphs>
  <Slides>284</Slides>
  <Notes>28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284</vt:i4>
      </vt:variant>
    </vt:vector>
  </HeadingPairs>
  <TitlesOfParts>
    <vt:vector size="292" baseType="lpstr">
      <vt:lpstr>Aptos</vt:lpstr>
      <vt:lpstr>Arial</vt:lpstr>
      <vt:lpstr>Calibri</vt:lpstr>
      <vt:lpstr>Garamond</vt:lpstr>
      <vt:lpstr>Times New Roman</vt:lpstr>
      <vt:lpstr>2_Office Theme</vt:lpstr>
      <vt:lpstr>4_Office Theme</vt:lpstr>
      <vt:lpstr>6_Office Theme</vt:lpstr>
      <vt:lpstr>Basics of Formal Ontology</vt:lpstr>
      <vt:lpstr>PowerPoint Presentation</vt:lpstr>
      <vt:lpstr>PowerPoint Presentation</vt:lpstr>
      <vt:lpstr>Outline</vt:lpstr>
      <vt:lpstr>Outline</vt:lpstr>
      <vt:lpstr>Information Silos</vt:lpstr>
      <vt:lpstr>Information Silos</vt:lpstr>
      <vt:lpstr>Smuggling Narcotics </vt:lpstr>
      <vt:lpstr>Information Silos</vt:lpstr>
      <vt:lpstr>Cost of Silos</vt:lpstr>
      <vt:lpstr>PowerPoint Presentation</vt:lpstr>
      <vt:lpstr>Information Silos</vt:lpstr>
      <vt:lpstr>Information Silos</vt:lpstr>
      <vt:lpstr>Interoperability Strategies</vt:lpstr>
      <vt:lpstr>Machine-Machine Interoperability</vt:lpstr>
      <vt:lpstr>Human-Human Interoperability</vt:lpstr>
      <vt:lpstr>PowerPoint Presentation</vt:lpstr>
      <vt:lpstr>Human-Machine Interoperability</vt:lpstr>
      <vt:lpstr>PowerPoint Presentation</vt:lpstr>
      <vt:lpstr>Information Silos</vt:lpstr>
      <vt:lpstr>Promise of Ontology Engineering</vt:lpstr>
      <vt:lpstr>PowerPoint Presentation</vt:lpstr>
      <vt:lpstr>PowerPoint Presentation</vt:lpstr>
      <vt:lpstr>PowerPoint Presentation</vt:lpstr>
      <vt:lpstr>Outline</vt:lpstr>
      <vt:lpstr>PowerPoint Presentation</vt:lpstr>
      <vt:lpstr>PowerPoint Presentation</vt:lpstr>
      <vt:lpstr>PowerPoint Presentation</vt:lpstr>
      <vt:lpstr>BFO Ecosystem</vt:lpstr>
      <vt:lpstr>Methodological Convictions</vt:lpstr>
      <vt:lpstr>Methodological Convictions</vt:lpstr>
      <vt:lpstr>Conceptualism</vt:lpstr>
      <vt:lpstr>Pragmatism</vt:lpstr>
      <vt:lpstr>Realism</vt:lpstr>
      <vt:lpstr>Realism</vt:lpstr>
      <vt:lpstr>Methodological Convictions</vt:lpstr>
      <vt:lpstr>Gene Ontology - 1998 </vt:lpstr>
      <vt:lpstr>Proliferation of Ontologies</vt:lpstr>
      <vt:lpstr>Proliferation of Ontologies</vt:lpstr>
      <vt:lpstr>Open Biological and Biomedical Ontologies</vt:lpstr>
      <vt:lpstr>PowerPoint Presentation</vt:lpstr>
      <vt:lpstr>PowerPoint Presentation</vt:lpstr>
      <vt:lpstr>PowerPoint Presentation</vt:lpstr>
      <vt:lpstr>PowerPoint Presentation</vt:lpstr>
      <vt:lpstr>Basic Formal Ontology</vt:lpstr>
      <vt:lpstr>Python Analogy</vt:lpstr>
      <vt:lpstr>Hub &amp; Spoke</vt:lpstr>
      <vt:lpstr>PowerPoint Presentation</vt:lpstr>
      <vt:lpstr>PowerPoint Presentation</vt:lpstr>
      <vt:lpstr>Industrial Ontologies Foundry</vt:lpstr>
      <vt:lpstr>(Incomplete) History of IOF</vt:lpstr>
      <vt:lpstr>PowerPoint Presentation</vt:lpstr>
      <vt:lpstr>PowerPoint Presentation</vt:lpstr>
      <vt:lpstr>IOF Core: Entities Existing Over Time </vt:lpstr>
      <vt:lpstr>IOF Core: Entities with Material Parts</vt:lpstr>
      <vt:lpstr>Supply Chain Core Ontology (SCRO)</vt:lpstr>
      <vt:lpstr>PowerPoint Presentation</vt:lpstr>
      <vt:lpstr>SCRO: Supply Chain Roles</vt:lpstr>
      <vt:lpstr>SCRO: Business Processes</vt:lpstr>
      <vt:lpstr>PowerPoint Presentation</vt:lpstr>
      <vt:lpstr>PowerPoint Presentation</vt:lpstr>
      <vt:lpstr>Methodological Convictions</vt:lpstr>
      <vt:lpstr>PowerPoint Presentation</vt:lpstr>
      <vt:lpstr>PowerPoint Presentation</vt:lpstr>
      <vt:lpstr>PowerPoint Presentation</vt:lpstr>
      <vt:lpstr>PowerPoint Presentation</vt:lpstr>
      <vt:lpstr>Methodological Convictions</vt:lpstr>
      <vt:lpstr>PowerPoint Presentation</vt:lpstr>
      <vt:lpstr>Adequatism</vt:lpstr>
      <vt:lpstr>ESCO</vt:lpstr>
      <vt:lpstr>US SOC</vt:lpstr>
      <vt:lpstr>Outline</vt:lpstr>
      <vt:lpstr>Continuant</vt:lpstr>
      <vt:lpstr>Continuant</vt:lpstr>
      <vt:lpstr>Occurrent</vt:lpstr>
      <vt:lpstr>Occurrent</vt:lpstr>
      <vt:lpstr>Parthood</vt:lpstr>
      <vt:lpstr>PowerPoint Presentation</vt:lpstr>
      <vt:lpstr>PowerPoint Presentation</vt:lpstr>
      <vt:lpstr>Types and Tokens</vt:lpstr>
      <vt:lpstr>Types and Instances</vt:lpstr>
      <vt:lpstr>(In)dependence </vt:lpstr>
      <vt:lpstr>Dependence</vt:lpstr>
      <vt:lpstr>Dependence</vt:lpstr>
      <vt:lpstr>Specifically Dependent Continuant</vt:lpstr>
      <vt:lpstr>Specifically Dependent Continuant</vt:lpstr>
      <vt:lpstr>Specifically Dependent Continuant</vt:lpstr>
      <vt:lpstr>Quality</vt:lpstr>
      <vt:lpstr>Qualities</vt:lpstr>
      <vt:lpstr>Quality</vt:lpstr>
      <vt:lpstr>Subclasses of Quality</vt:lpstr>
      <vt:lpstr>Subclasses of Quality</vt:lpstr>
      <vt:lpstr>Subclasses of Quality</vt:lpstr>
      <vt:lpstr>Determinates and Determinibles</vt:lpstr>
      <vt:lpstr>Determinates and Determinibles</vt:lpstr>
      <vt:lpstr>Determinates and Determinibles</vt:lpstr>
      <vt:lpstr>Determinates and Determinibles</vt:lpstr>
      <vt:lpstr>Determinates and Determinibles</vt:lpstr>
      <vt:lpstr>Determinates and Determinibles</vt:lpstr>
      <vt:lpstr>Realizable Entity</vt:lpstr>
      <vt:lpstr>Realizable Entity</vt:lpstr>
      <vt:lpstr>Realizable Entity </vt:lpstr>
      <vt:lpstr>Rule of Thumb</vt:lpstr>
      <vt:lpstr>Modality</vt:lpstr>
      <vt:lpstr>Disposition</vt:lpstr>
      <vt:lpstr>Disposition</vt:lpstr>
      <vt:lpstr>PowerPoint Presentation</vt:lpstr>
      <vt:lpstr>Disposition</vt:lpstr>
      <vt:lpstr>Role</vt:lpstr>
      <vt:lpstr>Role</vt:lpstr>
      <vt:lpstr>PowerPoint Presentation</vt:lpstr>
      <vt:lpstr>Role</vt:lpstr>
      <vt:lpstr>Barry Smith instance_of Agent</vt:lpstr>
      <vt:lpstr>SUNY Professor instance_of Professor Role</vt:lpstr>
      <vt:lpstr>Barry Smith bearer_of SUNY Professor</vt:lpstr>
      <vt:lpstr>Function</vt:lpstr>
      <vt:lpstr>Function</vt:lpstr>
      <vt:lpstr>PowerPoint Presentation</vt:lpstr>
      <vt:lpstr>Function</vt:lpstr>
      <vt:lpstr>Dependence</vt:lpstr>
      <vt:lpstr>Generically Dependent Continuant</vt:lpstr>
      <vt:lpstr>Pattern Recognition</vt:lpstr>
      <vt:lpstr>Pattern Recognition</vt:lpstr>
      <vt:lpstr>BFO 1.0</vt:lpstr>
      <vt:lpstr>Patterns </vt:lpstr>
      <vt:lpstr>Real Patterns </vt:lpstr>
      <vt:lpstr>Aboutness </vt:lpstr>
      <vt:lpstr>Generically Dependent Continuant</vt:lpstr>
      <vt:lpstr>CCO Measurement</vt:lpstr>
      <vt:lpstr>CCO Measurement</vt:lpstr>
      <vt:lpstr>CCO Measurement</vt:lpstr>
      <vt:lpstr>CCO Measurement</vt:lpstr>
      <vt:lpstr>CCO Measurement</vt:lpstr>
      <vt:lpstr>CCO Measurement</vt:lpstr>
      <vt:lpstr>CCO Measurement</vt:lpstr>
      <vt:lpstr>CCO Measurement</vt:lpstr>
      <vt:lpstr>Generically Dependent Continuant</vt:lpstr>
      <vt:lpstr>#9 Concretized in Ink Inscription</vt:lpstr>
      <vt:lpstr>Ink Inscription inheres in Parchment</vt:lpstr>
      <vt:lpstr>#9 Generically Dependent On Parchment</vt:lpstr>
      <vt:lpstr>#9 is about Orchestra Plan</vt:lpstr>
      <vt:lpstr>Musician Plan realized in #9 Performance</vt:lpstr>
      <vt:lpstr>Beethoven’s #9th Symphony</vt:lpstr>
      <vt:lpstr>Material Entity</vt:lpstr>
      <vt:lpstr>Material Entity</vt:lpstr>
      <vt:lpstr>Subclasses of Material Entity</vt:lpstr>
      <vt:lpstr>Object</vt:lpstr>
      <vt:lpstr>Object</vt:lpstr>
      <vt:lpstr>Object</vt:lpstr>
      <vt:lpstr>Object</vt:lpstr>
      <vt:lpstr>Object</vt:lpstr>
      <vt:lpstr>Rule of Thumb</vt:lpstr>
      <vt:lpstr>Object</vt:lpstr>
      <vt:lpstr>Object</vt:lpstr>
      <vt:lpstr>Object</vt:lpstr>
      <vt:lpstr>Object</vt:lpstr>
      <vt:lpstr>Object Aggregate</vt:lpstr>
      <vt:lpstr>Fiat Object Part</vt:lpstr>
      <vt:lpstr>Immaterial Entity</vt:lpstr>
      <vt:lpstr>PowerPoint Presentation</vt:lpstr>
      <vt:lpstr>Immaterial Entity</vt:lpstr>
      <vt:lpstr>Continuant Fiat Boundary</vt:lpstr>
      <vt:lpstr>Continuant Fiat Boundary</vt:lpstr>
      <vt:lpstr>Dimension Constraint</vt:lpstr>
      <vt:lpstr>Dimension Constraint</vt:lpstr>
      <vt:lpstr>Site</vt:lpstr>
      <vt:lpstr>Site</vt:lpstr>
      <vt:lpstr>Site</vt:lpstr>
      <vt:lpstr>Spatial Region</vt:lpstr>
      <vt:lpstr>Spatial Regions</vt:lpstr>
      <vt:lpstr>Spatial Regions</vt:lpstr>
      <vt:lpstr>Spatial Regions</vt:lpstr>
      <vt:lpstr>Dependence</vt:lpstr>
      <vt:lpstr>Process</vt:lpstr>
      <vt:lpstr>Process</vt:lpstr>
      <vt:lpstr>Process</vt:lpstr>
      <vt:lpstr>Processes</vt:lpstr>
      <vt:lpstr>Dependency Chain</vt:lpstr>
      <vt:lpstr>Dependency Chain</vt:lpstr>
      <vt:lpstr>Dependency Chain</vt:lpstr>
      <vt:lpstr>Dependency Chain</vt:lpstr>
      <vt:lpstr>Dependency Chain</vt:lpstr>
      <vt:lpstr>History</vt:lpstr>
      <vt:lpstr>History</vt:lpstr>
      <vt:lpstr>Change over Time</vt:lpstr>
      <vt:lpstr>Change over Time</vt:lpstr>
      <vt:lpstr>Change over Time</vt:lpstr>
      <vt:lpstr>Change over Time</vt:lpstr>
      <vt:lpstr>Change over Time</vt:lpstr>
      <vt:lpstr>Change over Time</vt:lpstr>
      <vt:lpstr>Change over Time</vt:lpstr>
      <vt:lpstr>Processes Do Not Change</vt:lpstr>
      <vt:lpstr>Processes are Changes</vt:lpstr>
      <vt:lpstr>Participants Do Change</vt:lpstr>
      <vt:lpstr>Participants Do Change</vt:lpstr>
      <vt:lpstr>Participants Do Change</vt:lpstr>
      <vt:lpstr>Participants Do Change</vt:lpstr>
      <vt:lpstr>Participants Do Change</vt:lpstr>
      <vt:lpstr>Participants Do Change</vt:lpstr>
      <vt:lpstr>Spatiotemporal Region</vt:lpstr>
      <vt:lpstr>Spatiotemporal Region</vt:lpstr>
      <vt:lpstr>Spatiotemporal Region</vt:lpstr>
      <vt:lpstr>Spatiotemporal Region</vt:lpstr>
      <vt:lpstr>Spatial Regions</vt:lpstr>
      <vt:lpstr>Temporal Region</vt:lpstr>
      <vt:lpstr>Temporal Region</vt:lpstr>
      <vt:lpstr>Temporal Region</vt:lpstr>
      <vt:lpstr>Dimensions of Temporal Region</vt:lpstr>
      <vt:lpstr>Spatiotemporal Relationships</vt:lpstr>
      <vt:lpstr>Spatiotemporal Relationships</vt:lpstr>
      <vt:lpstr>Spatiotemporal Relationships</vt:lpstr>
      <vt:lpstr>Spatiotemporal Relationships</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Guidance</vt:lpstr>
      <vt:lpstr>Guidance</vt:lpstr>
      <vt:lpstr>PowerPoint Presentation</vt:lpstr>
      <vt:lpstr>PowerPoint Presentation</vt:lpstr>
      <vt:lpstr>Classes &amp; Relations</vt:lpstr>
      <vt:lpstr>PowerPoint Presentation</vt:lpstr>
      <vt:lpstr>Rules of Thumb</vt:lpstr>
      <vt:lpstr>Classes</vt:lpstr>
      <vt:lpstr>Classes</vt:lpstr>
      <vt:lpstr>Classes</vt:lpstr>
      <vt:lpstr>Classes</vt:lpstr>
      <vt:lpstr>Classes</vt:lpstr>
      <vt:lpstr>Classes</vt:lpstr>
      <vt:lpstr>Classes</vt:lpstr>
      <vt:lpstr>Disambiguate</vt:lpstr>
      <vt:lpstr>Disambiguation</vt:lpstr>
      <vt:lpstr>Disambiguation</vt:lpstr>
      <vt:lpstr>Revisiting Ambiguity</vt:lpstr>
      <vt:lpstr>Revisiting Ambiguity</vt:lpstr>
      <vt:lpstr>Revisiting Ambiguity</vt:lpstr>
      <vt:lpstr>Revisiting Ambiguity</vt:lpstr>
      <vt:lpstr>Simplify</vt:lpstr>
      <vt:lpstr>Simplify</vt:lpstr>
      <vt:lpstr>Relations</vt:lpstr>
      <vt:lpstr>Rules of Thumb</vt:lpstr>
      <vt:lpstr>Relations</vt:lpstr>
      <vt:lpstr>Design Patterns</vt:lpstr>
      <vt:lpstr>PowerPoint Presentation</vt:lpstr>
      <vt:lpstr>PowerPoint Presentation</vt:lpstr>
      <vt:lpstr>PowerPoint Presentation</vt:lpstr>
      <vt:lpstr>Competency Question</vt:lpstr>
      <vt:lpstr>Real-time Application</vt:lpstr>
      <vt:lpstr>Real-time Application</vt:lpstr>
      <vt:lpstr>Sensor Data</vt:lpstr>
      <vt:lpstr>Real-time Application</vt:lpstr>
      <vt:lpstr>Ontology Design</vt:lpstr>
      <vt:lpstr>Ontology Design</vt:lpstr>
      <vt:lpstr>Representing Drone Motion</vt:lpstr>
      <vt:lpstr>Real-time Application</vt:lpstr>
      <vt:lpstr>RDFLib Conversion Script</vt:lpstr>
      <vt:lpstr>PowerPoint Presentation</vt:lpstr>
      <vt:lpstr>PowerPoint Presentation</vt:lpstr>
      <vt:lpstr>PowerPoint Presentation</vt:lpstr>
      <vt:lpstr>Real-time Application</vt:lpstr>
      <vt:lpstr>PowerPoint Presentation</vt:lpstr>
      <vt:lpstr>PowerPoint Presentation</vt:lpstr>
      <vt:lpstr>Real-time Application</vt:lpstr>
      <vt:lpstr>SPARQL </vt:lpstr>
      <vt:lpstr>PowerPoint Presentation</vt:lpstr>
      <vt:lpstr>PowerPoint Presentation</vt:lpstr>
      <vt:lpstr>PowerPoint Presentation</vt:lpstr>
      <vt:lpstr>PowerPoint Presentation</vt:lpstr>
      <vt:lpstr>Outline</vt:lpstr>
      <vt:lpstr>PowerPoint Presentation</vt:lpstr>
      <vt:lpstr>Case 1</vt:lpstr>
      <vt:lpstr>Case 2</vt:lpstr>
      <vt:lpstr>Case 3</vt:lpstr>
      <vt:lpstr>Case 4</vt:lpstr>
      <vt:lpstr>Mermaid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Beverley</dc:creator>
  <cp:lastModifiedBy>John Beverley</cp:lastModifiedBy>
  <cp:revision>15</cp:revision>
  <dcterms:created xsi:type="dcterms:W3CDTF">2025-02-07T15:57:14Z</dcterms:created>
  <dcterms:modified xsi:type="dcterms:W3CDTF">2025-05-20T21:56:34Z</dcterms:modified>
</cp:coreProperties>
</file>